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94" r:id="rId2"/>
    <p:sldId id="313" r:id="rId3"/>
    <p:sldId id="314" r:id="rId4"/>
    <p:sldId id="315" r:id="rId5"/>
    <p:sldId id="316" r:id="rId6"/>
    <p:sldId id="317" r:id="rId7"/>
    <p:sldId id="318" r:id="rId8"/>
    <p:sldId id="320" r:id="rId9"/>
    <p:sldId id="322"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70" r:id="rId54"/>
    <p:sldId id="371" r:id="rId55"/>
    <p:sldId id="372" r:id="rId56"/>
    <p:sldId id="374"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2" r:id="rId73"/>
    <p:sldId id="393" r:id="rId74"/>
    <p:sldId id="395" r:id="rId75"/>
    <p:sldId id="396" r:id="rId76"/>
    <p:sldId id="397" r:id="rId77"/>
    <p:sldId id="398" r:id="rId78"/>
    <p:sldId id="400" r:id="rId79"/>
    <p:sldId id="403" r:id="rId80"/>
    <p:sldId id="404" r:id="rId81"/>
    <p:sldId id="405" r:id="rId82"/>
    <p:sldId id="406" r:id="rId83"/>
    <p:sldId id="407" r:id="rId84"/>
    <p:sldId id="408" r:id="rId85"/>
    <p:sldId id="409" r:id="rId86"/>
    <p:sldId id="410" r:id="rId87"/>
    <p:sldId id="411" r:id="rId88"/>
    <p:sldId id="412" r:id="rId89"/>
    <p:sldId id="415" r:id="rId90"/>
    <p:sldId id="416" r:id="rId91"/>
    <p:sldId id="417" r:id="rId92"/>
    <p:sldId id="413" r:id="rId93"/>
    <p:sldId id="346" r:id="rId94"/>
    <p:sldId id="345" r:id="rId95"/>
    <p:sldId id="290" r:id="rId96"/>
    <p:sldId id="291" r:id="rId97"/>
    <p:sldId id="292" r:id="rId98"/>
    <p:sldId id="293" r:id="rId99"/>
    <p:sldId id="402" r:id="rId100"/>
  </p:sldIdLst>
  <p:sldSz cx="9144000" cy="6858000" type="letter"/>
  <p:notesSz cx="9601200" cy="73152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1" d="100"/>
          <a:sy n="121" d="100"/>
        </p:scale>
        <p:origin x="1642" y="82"/>
      </p:cViewPr>
      <p:guideLst>
        <p:guide orient="horz" pos="2160"/>
        <p:guide pos="2880"/>
      </p:guideLst>
    </p:cSldViewPr>
  </p:slideViewPr>
  <p:notesTextViewPr>
    <p:cViewPr>
      <p:scale>
        <a:sx n="1" d="1"/>
        <a:sy n="1" d="1"/>
      </p:scale>
      <p:origin x="0" y="0"/>
    </p:cViewPr>
  </p:notesTextViewPr>
  <p:notesViewPr>
    <p:cSldViewPr>
      <p:cViewPr varScale="1">
        <p:scale>
          <a:sx n="154" d="100"/>
          <a:sy n="154" d="100"/>
        </p:scale>
        <p:origin x="-2886" y="-8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an\Dropbox\School\OURE\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Sheet2!$H$3</c:f>
              <c:strCache>
                <c:ptCount val="1"/>
                <c:pt idx="0">
                  <c:v>Q1</c:v>
                </c:pt>
              </c:strCache>
            </c:strRef>
          </c:tx>
          <c:spPr>
            <a:noFill/>
          </c:spPr>
          <c:invertIfNegative val="0"/>
          <c:errBars>
            <c:errBarType val="minus"/>
            <c:errValType val="cust"/>
            <c:noEndCap val="0"/>
            <c:plus>
              <c:numLit>
                <c:formatCode>General</c:formatCode>
                <c:ptCount val="1"/>
                <c:pt idx="0">
                  <c:v>1</c:v>
                </c:pt>
              </c:numLit>
            </c:plus>
            <c:minus>
              <c:numRef>
                <c:f>Sheet2!$I$9:$M$9</c:f>
                <c:numCache>
                  <c:formatCode>General</c:formatCode>
                  <c:ptCount val="5"/>
                  <c:pt idx="0">
                    <c:v>59</c:v>
                  </c:pt>
                  <c:pt idx="1">
                    <c:v>106.5</c:v>
                  </c:pt>
                  <c:pt idx="2">
                    <c:v>60.25</c:v>
                  </c:pt>
                  <c:pt idx="3">
                    <c:v>51.5</c:v>
                  </c:pt>
                  <c:pt idx="4">
                    <c:v>48.75</c:v>
                  </c:pt>
                </c:numCache>
              </c:numRef>
            </c:minus>
          </c:errBars>
          <c:cat>
            <c:strRef>
              <c:f>Sheet2!$I$1:$M$1</c:f>
              <c:strCache>
                <c:ptCount val="5"/>
                <c:pt idx="0">
                  <c:v>Tree</c:v>
                </c:pt>
                <c:pt idx="1">
                  <c:v>Linear</c:v>
                </c:pt>
                <c:pt idx="2">
                  <c:v>Cartesian</c:v>
                </c:pt>
                <c:pt idx="3">
                  <c:v>Grammatical</c:v>
                </c:pt>
                <c:pt idx="4">
                  <c:v>Stack</c:v>
                </c:pt>
              </c:strCache>
            </c:strRef>
          </c:cat>
          <c:val>
            <c:numRef>
              <c:f>Sheet2!$I$3:$M$3</c:f>
              <c:numCache>
                <c:formatCode>General</c:formatCode>
                <c:ptCount val="5"/>
                <c:pt idx="0">
                  <c:v>1983</c:v>
                </c:pt>
                <c:pt idx="1">
                  <c:v>1951.5</c:v>
                </c:pt>
                <c:pt idx="2">
                  <c:v>1959.25</c:v>
                </c:pt>
                <c:pt idx="3">
                  <c:v>1863.5</c:v>
                </c:pt>
                <c:pt idx="4">
                  <c:v>1978.75</c:v>
                </c:pt>
              </c:numCache>
            </c:numRef>
          </c:val>
        </c:ser>
        <c:ser>
          <c:idx val="1"/>
          <c:order val="1"/>
          <c:tx>
            <c:strRef>
              <c:f>Sheet2!$H$7</c:f>
              <c:strCache>
                <c:ptCount val="1"/>
                <c:pt idx="0">
                  <c:v>Median-Q1</c:v>
                </c:pt>
              </c:strCache>
            </c:strRef>
          </c:tx>
          <c:invertIfNegative val="0"/>
          <c:cat>
            <c:strRef>
              <c:f>Sheet2!$I$1:$M$1</c:f>
              <c:strCache>
                <c:ptCount val="5"/>
                <c:pt idx="0">
                  <c:v>Tree</c:v>
                </c:pt>
                <c:pt idx="1">
                  <c:v>Linear</c:v>
                </c:pt>
                <c:pt idx="2">
                  <c:v>Cartesian</c:v>
                </c:pt>
                <c:pt idx="3">
                  <c:v>Grammatical</c:v>
                </c:pt>
                <c:pt idx="4">
                  <c:v>Stack</c:v>
                </c:pt>
              </c:strCache>
            </c:strRef>
          </c:cat>
          <c:val>
            <c:numRef>
              <c:f>Sheet2!$I$7:$M$7</c:f>
              <c:numCache>
                <c:formatCode>General</c:formatCode>
                <c:ptCount val="5"/>
                <c:pt idx="0">
                  <c:v>9</c:v>
                </c:pt>
                <c:pt idx="1">
                  <c:v>34</c:v>
                </c:pt>
                <c:pt idx="2">
                  <c:v>14.25</c:v>
                </c:pt>
                <c:pt idx="3">
                  <c:v>92</c:v>
                </c:pt>
                <c:pt idx="4">
                  <c:v>11.25</c:v>
                </c:pt>
              </c:numCache>
            </c:numRef>
          </c:val>
        </c:ser>
        <c:ser>
          <c:idx val="2"/>
          <c:order val="2"/>
          <c:tx>
            <c:strRef>
              <c:f>Sheet2!$H$8</c:f>
              <c:strCache>
                <c:ptCount val="1"/>
                <c:pt idx="0">
                  <c:v>Q3-Median</c:v>
                </c:pt>
              </c:strCache>
            </c:strRef>
          </c:tx>
          <c:spPr>
            <a:solidFill>
              <a:schemeClr val="accent1"/>
            </a:solidFill>
          </c:spPr>
          <c:invertIfNegative val="0"/>
          <c:errBars>
            <c:errBarType val="plus"/>
            <c:errValType val="cust"/>
            <c:noEndCap val="0"/>
            <c:plus>
              <c:numRef>
                <c:f>Sheet2!$I$10:$M$10</c:f>
                <c:numCache>
                  <c:formatCode>General</c:formatCode>
                  <c:ptCount val="5"/>
                  <c:pt idx="0">
                    <c:v>3</c:v>
                  </c:pt>
                  <c:pt idx="1">
                    <c:v>3</c:v>
                  </c:pt>
                  <c:pt idx="2">
                    <c:v>5</c:v>
                  </c:pt>
                  <c:pt idx="3">
                    <c:v>9.75</c:v>
                  </c:pt>
                  <c:pt idx="4">
                    <c:v>3.5</c:v>
                  </c:pt>
                </c:numCache>
              </c:numRef>
            </c:plus>
            <c:minus>
              <c:numLit>
                <c:formatCode>General</c:formatCode>
                <c:ptCount val="1"/>
                <c:pt idx="0">
                  <c:v>1</c:v>
                </c:pt>
              </c:numLit>
            </c:minus>
          </c:errBars>
          <c:cat>
            <c:strRef>
              <c:f>Sheet2!$I$1:$M$1</c:f>
              <c:strCache>
                <c:ptCount val="5"/>
                <c:pt idx="0">
                  <c:v>Tree</c:v>
                </c:pt>
                <c:pt idx="1">
                  <c:v>Linear</c:v>
                </c:pt>
                <c:pt idx="2">
                  <c:v>Cartesian</c:v>
                </c:pt>
                <c:pt idx="3">
                  <c:v>Grammatical</c:v>
                </c:pt>
                <c:pt idx="4">
                  <c:v>Stack</c:v>
                </c:pt>
              </c:strCache>
            </c:strRef>
          </c:cat>
          <c:val>
            <c:numRef>
              <c:f>Sheet2!$I$8:$M$8</c:f>
              <c:numCache>
                <c:formatCode>General</c:formatCode>
                <c:ptCount val="5"/>
                <c:pt idx="0">
                  <c:v>5</c:v>
                </c:pt>
                <c:pt idx="1">
                  <c:v>4.5</c:v>
                </c:pt>
                <c:pt idx="2">
                  <c:v>16.5</c:v>
                </c:pt>
                <c:pt idx="3">
                  <c:v>33.75</c:v>
                </c:pt>
                <c:pt idx="4">
                  <c:v>6.5</c:v>
                </c:pt>
              </c:numCache>
            </c:numRef>
          </c:val>
        </c:ser>
        <c:dLbls>
          <c:showLegendKey val="0"/>
          <c:showVal val="0"/>
          <c:showCatName val="0"/>
          <c:showSerName val="0"/>
          <c:showPercent val="0"/>
          <c:showBubbleSize val="0"/>
        </c:dLbls>
        <c:gapWidth val="150"/>
        <c:overlap val="100"/>
        <c:axId val="463068360"/>
        <c:axId val="463069536"/>
      </c:barChart>
      <c:catAx>
        <c:axId val="463068360"/>
        <c:scaling>
          <c:orientation val="minMax"/>
        </c:scaling>
        <c:delete val="0"/>
        <c:axPos val="b"/>
        <c:numFmt formatCode="General" sourceLinked="0"/>
        <c:majorTickMark val="out"/>
        <c:minorTickMark val="none"/>
        <c:tickLblPos val="nextTo"/>
        <c:crossAx val="463069536"/>
        <c:crosses val="autoZero"/>
        <c:auto val="1"/>
        <c:lblAlgn val="ctr"/>
        <c:lblOffset val="100"/>
        <c:noMultiLvlLbl val="0"/>
      </c:catAx>
      <c:valAx>
        <c:axId val="463069536"/>
        <c:scaling>
          <c:orientation val="minMax"/>
          <c:max val="2000"/>
          <c:min val="1800"/>
        </c:scaling>
        <c:delete val="0"/>
        <c:axPos val="l"/>
        <c:majorGridlines/>
        <c:title>
          <c:tx>
            <c:rich>
              <a:bodyPr rot="-5400000" vert="horz"/>
              <a:lstStyle/>
              <a:p>
                <a:pPr>
                  <a:defRPr/>
                </a:pPr>
                <a:r>
                  <a:rPr lang="en-US"/>
                  <a:t>Number of Clauses Satisfied</a:t>
                </a:r>
              </a:p>
            </c:rich>
          </c:tx>
          <c:layout/>
          <c:overlay val="0"/>
        </c:title>
        <c:numFmt formatCode="General" sourceLinked="1"/>
        <c:majorTickMark val="out"/>
        <c:minorTickMark val="none"/>
        <c:tickLblPos val="nextTo"/>
        <c:crossAx val="463068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ser>
        <c:dLbls>
          <c:showLegendKey val="0"/>
          <c:showVal val="0"/>
          <c:showCatName val="0"/>
          <c:showSerName val="0"/>
          <c:showPercent val="0"/>
          <c:showBubbleSize val="0"/>
        </c:dLbls>
        <c:axId val="466015104"/>
        <c:axId val="466017064"/>
      </c:scatterChart>
      <c:valAx>
        <c:axId val="466015104"/>
        <c:scaling>
          <c:orientation val="minMax"/>
          <c:max val="5"/>
        </c:scaling>
        <c:delete val="0"/>
        <c:axPos val="b"/>
        <c:title>
          <c:tx>
            <c:rich>
              <a:bodyPr/>
              <a:lstStyle/>
              <a:p>
                <a:pPr>
                  <a:defRPr/>
                </a:pPr>
                <a:r>
                  <a:rPr lang="en-US"/>
                  <a:t># of 1s</a:t>
                </a:r>
              </a:p>
            </c:rich>
          </c:tx>
          <c:layout/>
          <c:overlay val="0"/>
        </c:title>
        <c:numFmt formatCode="General" sourceLinked="1"/>
        <c:majorTickMark val="out"/>
        <c:minorTickMark val="none"/>
        <c:tickLblPos val="nextTo"/>
        <c:crossAx val="466017064"/>
        <c:crosses val="autoZero"/>
        <c:crossBetween val="midCat"/>
      </c:valAx>
      <c:valAx>
        <c:axId val="466017064"/>
        <c:scaling>
          <c:orientation val="minMax"/>
          <c:max val="5"/>
        </c:scaling>
        <c:delete val="0"/>
        <c:axPos val="l"/>
        <c:majorGridlines/>
        <c:title>
          <c:tx>
            <c:rich>
              <a:bodyPr rot="-5400000" vert="horz"/>
              <a:lstStyle/>
              <a:p>
                <a:pPr>
                  <a:defRPr/>
                </a:pPr>
                <a:r>
                  <a:rPr lang="en-US"/>
                  <a:t>Fitness</a:t>
                </a:r>
              </a:p>
            </c:rich>
          </c:tx>
          <c:layout/>
          <c:overlay val="0"/>
        </c:title>
        <c:numFmt formatCode="General" sourceLinked="1"/>
        <c:majorTickMark val="out"/>
        <c:minorTickMark val="none"/>
        <c:tickLblPos val="nextTo"/>
        <c:crossAx val="46601510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Fitness</c:v>
                </c:pt>
              </c:strCache>
            </c:strRef>
          </c:tx>
          <c:xVal>
            <c:numRef>
              <c:f>Sheet1!$A$2:$A$7</c:f>
              <c:numCache>
                <c:formatCode>General</c:formatCode>
                <c:ptCount val="6"/>
                <c:pt idx="0">
                  <c:v>0</c:v>
                </c:pt>
                <c:pt idx="1">
                  <c:v>1</c:v>
                </c:pt>
                <c:pt idx="2">
                  <c:v>2</c:v>
                </c:pt>
                <c:pt idx="3">
                  <c:v>3</c:v>
                </c:pt>
                <c:pt idx="4">
                  <c:v>4</c:v>
                </c:pt>
                <c:pt idx="5">
                  <c:v>5</c:v>
                </c:pt>
              </c:numCache>
            </c:numRef>
          </c:xVal>
          <c:yVal>
            <c:numRef>
              <c:f>Sheet1!$B$2:$B$7</c:f>
              <c:numCache>
                <c:formatCode>General</c:formatCode>
                <c:ptCount val="6"/>
                <c:pt idx="0">
                  <c:v>4</c:v>
                </c:pt>
                <c:pt idx="1">
                  <c:v>3</c:v>
                </c:pt>
                <c:pt idx="2">
                  <c:v>2</c:v>
                </c:pt>
                <c:pt idx="3">
                  <c:v>1</c:v>
                </c:pt>
                <c:pt idx="4">
                  <c:v>0</c:v>
                </c:pt>
                <c:pt idx="5">
                  <c:v>5</c:v>
                </c:pt>
              </c:numCache>
            </c:numRef>
          </c:yVal>
          <c:smooth val="0"/>
        </c:ser>
        <c:dLbls>
          <c:showLegendKey val="0"/>
          <c:showVal val="0"/>
          <c:showCatName val="0"/>
          <c:showSerName val="0"/>
          <c:showPercent val="0"/>
          <c:showBubbleSize val="0"/>
        </c:dLbls>
        <c:axId val="466013144"/>
        <c:axId val="466013536"/>
      </c:scatterChart>
      <c:valAx>
        <c:axId val="466013144"/>
        <c:scaling>
          <c:orientation val="minMax"/>
          <c:max val="5"/>
        </c:scaling>
        <c:delete val="0"/>
        <c:axPos val="b"/>
        <c:title>
          <c:tx>
            <c:rich>
              <a:bodyPr/>
              <a:lstStyle/>
              <a:p>
                <a:pPr>
                  <a:defRPr/>
                </a:pPr>
                <a:r>
                  <a:rPr lang="en-US"/>
                  <a:t># of 1s</a:t>
                </a:r>
              </a:p>
            </c:rich>
          </c:tx>
          <c:layout/>
          <c:overlay val="0"/>
        </c:title>
        <c:numFmt formatCode="General" sourceLinked="1"/>
        <c:majorTickMark val="out"/>
        <c:minorTickMark val="none"/>
        <c:tickLblPos val="nextTo"/>
        <c:crossAx val="466013536"/>
        <c:crosses val="autoZero"/>
        <c:crossBetween val="midCat"/>
      </c:valAx>
      <c:valAx>
        <c:axId val="466013536"/>
        <c:scaling>
          <c:orientation val="minMax"/>
          <c:max val="5"/>
        </c:scaling>
        <c:delete val="0"/>
        <c:axPos val="l"/>
        <c:majorGridlines/>
        <c:title>
          <c:tx>
            <c:rich>
              <a:bodyPr rot="-5400000" vert="horz"/>
              <a:lstStyle/>
              <a:p>
                <a:pPr>
                  <a:defRPr/>
                </a:pPr>
                <a:r>
                  <a:rPr lang="en-US"/>
                  <a:t>Fitness</a:t>
                </a:r>
              </a:p>
            </c:rich>
          </c:tx>
          <c:layout/>
          <c:overlay val="0"/>
        </c:title>
        <c:numFmt formatCode="General" sourceLinked="1"/>
        <c:majorTickMark val="out"/>
        <c:minorTickMark val="none"/>
        <c:tickLblPos val="nextTo"/>
        <c:crossAx val="46601314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1440" tIns="45720" rIns="91440" bIns="45720" rtlCol="0" anchor="b"/>
          <a:lstStyle>
            <a:lvl1pPr algn="r">
              <a:defRPr sz="1200"/>
            </a:lvl1pPr>
          </a:lstStyle>
          <a:p>
            <a:endParaRPr lang="en-US" dirty="0"/>
          </a:p>
        </p:txBody>
      </p:sp>
    </p:spTree>
    <p:extLst>
      <p:ext uri="{BB962C8B-B14F-4D97-AF65-F5344CB8AC3E}">
        <p14:creationId xmlns:p14="http://schemas.microsoft.com/office/powerpoint/2010/main" val="398190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5760"/>
          </a:xfrm>
          <a:prstGeom prst="rect">
            <a:avLst/>
          </a:prstGeom>
        </p:spPr>
        <p:txBody>
          <a:bodyPr vert="horz" lIns="96662" tIns="48331" rIns="96662" bIns="48331" rtlCol="0"/>
          <a:lstStyle>
            <a:lvl1pPr algn="l">
              <a:defRPr sz="1300"/>
            </a:lvl1pPr>
          </a:lstStyle>
          <a:p>
            <a:endParaRPr lang="en-GB"/>
          </a:p>
        </p:txBody>
      </p:sp>
      <p:sp>
        <p:nvSpPr>
          <p:cNvPr id="3" name="Date Placeholder 2"/>
          <p:cNvSpPr>
            <a:spLocks noGrp="1"/>
          </p:cNvSpPr>
          <p:nvPr>
            <p:ph type="dt" idx="1"/>
          </p:nvPr>
        </p:nvSpPr>
        <p:spPr>
          <a:xfrm>
            <a:off x="5438459" y="0"/>
            <a:ext cx="4160520" cy="365760"/>
          </a:xfrm>
          <a:prstGeom prst="rect">
            <a:avLst/>
          </a:prstGeom>
        </p:spPr>
        <p:txBody>
          <a:bodyPr vert="horz" lIns="96662" tIns="48331" rIns="96662" bIns="48331" rtlCol="0"/>
          <a:lstStyle>
            <a:lvl1pPr algn="r">
              <a:defRPr sz="1300"/>
            </a:lvl1pPr>
          </a:lstStyle>
          <a:p>
            <a:fld id="{C93C662F-F170-4C17-B6B6-1B386ECC53FB}" type="datetimeFigureOut">
              <a:rPr lang="en-GB" smtClean="0"/>
              <a:t>14/11/2017</a:t>
            </a:fld>
            <a:endParaRPr lang="en-GB"/>
          </a:p>
        </p:txBody>
      </p:sp>
      <p:sp>
        <p:nvSpPr>
          <p:cNvPr id="4" name="Slide Image Placeholder 3"/>
          <p:cNvSpPr>
            <a:spLocks noGrp="1" noRot="1" noChangeAspect="1"/>
          </p:cNvSpPr>
          <p:nvPr>
            <p:ph type="sldImg" idx="2"/>
          </p:nvPr>
        </p:nvSpPr>
        <p:spPr>
          <a:xfrm>
            <a:off x="2973388" y="547688"/>
            <a:ext cx="3656012" cy="2743200"/>
          </a:xfrm>
          <a:prstGeom prst="rect">
            <a:avLst/>
          </a:prstGeom>
          <a:noFill/>
          <a:ln w="12700">
            <a:solidFill>
              <a:prstClr val="black"/>
            </a:solidFill>
          </a:ln>
        </p:spPr>
        <p:txBody>
          <a:bodyPr vert="horz" lIns="96662" tIns="48331" rIns="96662" bIns="48331" rtlCol="0" anchor="ctr"/>
          <a:lstStyle/>
          <a:p>
            <a:endParaRPr lang="en-GB"/>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6662" tIns="48331" rIns="96662"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948171"/>
            <a:ext cx="4160520" cy="365760"/>
          </a:xfrm>
          <a:prstGeom prst="rect">
            <a:avLst/>
          </a:prstGeom>
        </p:spPr>
        <p:txBody>
          <a:bodyPr vert="horz" lIns="96662" tIns="48331" rIns="96662"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6662" tIns="48331" rIns="96662" bIns="48331" rtlCol="0" anchor="b"/>
          <a:lstStyle>
            <a:lvl1pPr algn="r">
              <a:defRPr sz="1300"/>
            </a:lvl1pPr>
          </a:lstStyle>
          <a:p>
            <a:fld id="{A050F853-4437-4961-B025-DE8D0B2D12BE}" type="slidenum">
              <a:rPr lang="en-GB" smtClean="0"/>
              <a:t>‹#›</a:t>
            </a:fld>
            <a:endParaRPr lang="en-GB"/>
          </a:p>
        </p:txBody>
      </p:sp>
    </p:spTree>
    <p:extLst>
      <p:ext uri="{BB962C8B-B14F-4D97-AF65-F5344CB8AC3E}">
        <p14:creationId xmlns:p14="http://schemas.microsoft.com/office/powerpoint/2010/main" val="1556099391"/>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3388" y="547688"/>
            <a:ext cx="3656012" cy="27432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F63000F-5882-4879-AD32-A09DD9D9F02E}" type="slidenum">
              <a:rPr lang="en-GB" smtClean="0"/>
              <a:t>1</a:t>
            </a:fld>
            <a:endParaRPr lang="en-GB"/>
          </a:p>
        </p:txBody>
      </p:sp>
    </p:spTree>
    <p:extLst>
      <p:ext uri="{BB962C8B-B14F-4D97-AF65-F5344CB8AC3E}">
        <p14:creationId xmlns:p14="http://schemas.microsoft.com/office/powerpoint/2010/main" val="266849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0A78CE-0695-405A-9B8A-BD62B33EA6E0}"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271163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0A78CE-0695-405A-9B8A-BD62B33EA6E0}"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2505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0A78CE-0695-405A-9B8A-BD62B33EA6E0}"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257062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0A78CE-0695-405A-9B8A-BD62B33EA6E0}"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119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A78CE-0695-405A-9B8A-BD62B33EA6E0}" type="datetimeFigureOut">
              <a:rPr lang="en-GB" smtClean="0"/>
              <a:t>14/11/2017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916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0A78CE-0695-405A-9B8A-BD62B33EA6E0}"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43751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0A78CE-0695-405A-9B8A-BD62B33EA6E0}" type="datetimeFigureOut">
              <a:rPr lang="en-GB" smtClean="0"/>
              <a:t>14/11/2017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3324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0A78CE-0695-405A-9B8A-BD62B33EA6E0}" type="datetimeFigureOut">
              <a:rPr lang="en-GB" smtClean="0"/>
              <a:t>14/11/2017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33701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A78CE-0695-405A-9B8A-BD62B33EA6E0}" type="datetimeFigureOut">
              <a:rPr lang="en-GB" smtClean="0"/>
              <a:t>14/11/2017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3699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A78CE-0695-405A-9B8A-BD62B33EA6E0}"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14550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A78CE-0695-405A-9B8A-BD62B33EA6E0}" type="datetimeFigureOut">
              <a:rPr lang="en-GB" smtClean="0"/>
              <a:t>14/11/2017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C1892-ABF6-4B24-9E9B-BE7C6E2A9287}" type="slidenum">
              <a:rPr lang="en-GB" smtClean="0"/>
              <a:t>‹#›</a:t>
            </a:fld>
            <a:endParaRPr lang="en-GB"/>
          </a:p>
        </p:txBody>
      </p:sp>
    </p:spTree>
    <p:extLst>
      <p:ext uri="{BB962C8B-B14F-4D97-AF65-F5344CB8AC3E}">
        <p14:creationId xmlns:p14="http://schemas.microsoft.com/office/powerpoint/2010/main" val="7297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D80A78CE-0695-405A-9B8A-BD62B33EA6E0}" type="datetimeFigureOut">
              <a:rPr lang="en-GB" smtClean="0"/>
              <a:t>14/11/2017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7C3C1892-ABF6-4B24-9E9B-BE7C6E2A9287}" type="slidenum">
              <a:rPr lang="en-GB" smtClean="0"/>
              <a:t>‹#›</a:t>
            </a:fld>
            <a:endParaRPr lang="en-GB"/>
          </a:p>
        </p:txBody>
      </p:sp>
    </p:spTree>
    <p:extLst>
      <p:ext uri="{BB962C8B-B14F-4D97-AF65-F5344CB8AC3E}">
        <p14:creationId xmlns:p14="http://schemas.microsoft.com/office/powerpoint/2010/main" val="248300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39"/>
            <a:ext cx="9144000" cy="3888433"/>
          </a:xfrm>
        </p:spPr>
        <p:txBody>
          <a:bodyPr>
            <a:normAutofit/>
          </a:bodyPr>
          <a:lstStyle/>
          <a:p>
            <a:r>
              <a:rPr lang="en-GB" sz="6000" b="1" dirty="0">
                <a:solidFill>
                  <a:srgbClr val="00B050"/>
                </a:solidFill>
              </a:rPr>
              <a:t>Hyper-heuristics</a:t>
            </a:r>
            <a:r>
              <a:rPr lang="en-GB" sz="6000" b="1" dirty="0"/>
              <a:t> </a:t>
            </a:r>
            <a:r>
              <a:rPr lang="en-GB" sz="6000" b="1" dirty="0">
                <a:solidFill>
                  <a:srgbClr val="FF0000"/>
                </a:solidFill>
              </a:rPr>
              <a:t>Tutorial</a:t>
            </a:r>
          </a:p>
        </p:txBody>
      </p:sp>
      <p:sp>
        <p:nvSpPr>
          <p:cNvPr id="3" name="Subtitle 2"/>
          <p:cNvSpPr>
            <a:spLocks noGrp="1"/>
          </p:cNvSpPr>
          <p:nvPr>
            <p:ph type="subTitle" idx="1"/>
          </p:nvPr>
        </p:nvSpPr>
        <p:spPr>
          <a:xfrm>
            <a:off x="1" y="4221088"/>
            <a:ext cx="9121129" cy="2520280"/>
          </a:xfrm>
        </p:spPr>
        <p:txBody>
          <a:bodyPr>
            <a:noAutofit/>
          </a:bodyPr>
          <a:lstStyle/>
          <a:p>
            <a:endParaRPr lang="en-GB" sz="2800" b="1" dirty="0"/>
          </a:p>
        </p:txBody>
      </p:sp>
      <p:sp>
        <p:nvSpPr>
          <p:cNvPr id="6" name="Date Placeholder 5"/>
          <p:cNvSpPr>
            <a:spLocks noGrp="1"/>
          </p:cNvSpPr>
          <p:nvPr>
            <p:ph type="dt" sz="half" idx="10"/>
          </p:nvPr>
        </p:nvSpPr>
        <p:spPr/>
        <p:txBody>
          <a:bodyPr/>
          <a:lstStyle/>
          <a:p>
            <a:fld id="{27A8AA65-9FF8-4486-9B66-E4FCC80CBCDC}" type="datetime3">
              <a:rPr lang="en-GB" smtClean="0"/>
              <a:t>14 November, 2017</a:t>
            </a:fld>
            <a:endParaRPr lang="en-GB" dirty="0"/>
          </a:p>
        </p:txBody>
      </p:sp>
    </p:spTree>
    <p:extLst>
      <p:ext uri="{BB962C8B-B14F-4D97-AF65-F5344CB8AC3E}">
        <p14:creationId xmlns:p14="http://schemas.microsoft.com/office/powerpoint/2010/main" val="363000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[24]</a:t>
            </a:r>
            <a:endParaRPr lang="en-US" dirty="0"/>
          </a:p>
        </p:txBody>
      </p:sp>
      <p:sp>
        <p:nvSpPr>
          <p:cNvPr id="4" name="Slide Number Placeholder 3"/>
          <p:cNvSpPr>
            <a:spLocks noGrp="1"/>
          </p:cNvSpPr>
          <p:nvPr>
            <p:ph type="sldNum" sz="quarter" idx="12"/>
          </p:nvPr>
        </p:nvSpPr>
        <p:spPr/>
        <p:txBody>
          <a:bodyPr/>
          <a:lstStyle/>
          <a:p>
            <a:fld id="{6189B349-B284-884E-BF58-0D68D479BD97}" type="slidenum">
              <a:rPr lang="en-US" smtClean="0"/>
              <a:pPr/>
              <a:t>10</a:t>
            </a:fld>
            <a:endParaRPr lang="en-US"/>
          </a:p>
        </p:txBody>
      </p:sp>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236" t="24213" r="20899" b="13945"/>
          <a:stretch/>
        </p:blipFill>
        <p:spPr bwMode="auto">
          <a:xfrm>
            <a:off x="1691681" y="1412777"/>
            <a:ext cx="622763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00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Generated algorithms mostly performed comparably well on training and test problems</a:t>
            </a:r>
          </a:p>
          <a:p>
            <a:r>
              <a:rPr lang="en-US" dirty="0" smtClean="0"/>
              <a:t>Tree and stack GP perform similarly well on this problem, as do linear and Cartesian GP</a:t>
            </a:r>
          </a:p>
          <a:p>
            <a:r>
              <a:rPr lang="en-US" dirty="0" smtClean="0"/>
              <a:t>Tree and stack GP perform significantly better on this problem than linear and Cartesian GP, which perform significantly better than grammatical evolution</a:t>
            </a:r>
            <a:endParaRPr lang="en-US" dirty="0"/>
          </a:p>
        </p:txBody>
      </p:sp>
    </p:spTree>
    <p:extLst>
      <p:ext uri="{BB962C8B-B14F-4D97-AF65-F5344CB8AC3E}">
        <p14:creationId xmlns:p14="http://schemas.microsoft.com/office/powerpoint/2010/main" val="2633449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The choice of GP type makes a significant difference in the performance of the hyper-heuristic</a:t>
            </a:r>
          </a:p>
          <a:p>
            <a:r>
              <a:rPr lang="en-US" dirty="0" smtClean="0"/>
              <a:t>The size of the search space appears to be a major factor in the performance of the hyper-heuristic</a:t>
            </a:r>
          </a:p>
        </p:txBody>
      </p:sp>
    </p:spTree>
    <p:extLst>
      <p:ext uri="{BB962C8B-B14F-4D97-AF65-F5344CB8AC3E}">
        <p14:creationId xmlns:p14="http://schemas.microsoft.com/office/powerpoint/2010/main" val="27705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1: The Automated Design of Crossover Operators [20]</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13</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CD21CBB5-BA70-4BAD-BC27-1E2817ABE0FA}" type="datetime3">
              <a:rPr lang="en-GB" smtClean="0"/>
              <a:t>14 November, 2017</a:t>
            </a:fld>
            <a:endParaRPr lang="en-GB" dirty="0"/>
          </a:p>
        </p:txBody>
      </p:sp>
    </p:spTree>
    <p:extLst>
      <p:ext uri="{BB962C8B-B14F-4D97-AF65-F5344CB8AC3E}">
        <p14:creationId xmlns:p14="http://schemas.microsoft.com/office/powerpoint/2010/main" val="181916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Performance Sensitive to Crossover Selection</a:t>
            </a:r>
          </a:p>
          <a:p>
            <a:endParaRPr lang="en-US" dirty="0" smtClean="0"/>
          </a:p>
          <a:p>
            <a:r>
              <a:rPr lang="en-US" dirty="0" smtClean="0"/>
              <a:t>Identifying &amp; Configuring Best Traditional Crossover is Time Consuming</a:t>
            </a:r>
          </a:p>
          <a:p>
            <a:endParaRPr lang="en-US" dirty="0" smtClean="0"/>
          </a:p>
          <a:p>
            <a:r>
              <a:rPr lang="en-US" dirty="0" smtClean="0"/>
              <a:t>Existing Operators May Be Suboptimal</a:t>
            </a:r>
          </a:p>
          <a:p>
            <a:endParaRPr lang="en-US" dirty="0" smtClean="0"/>
          </a:p>
          <a:p>
            <a:r>
              <a:rPr lang="en-US" dirty="0" smtClean="0"/>
              <a:t>Optimal Operator May Change During Evolution</a:t>
            </a:r>
          </a:p>
          <a:p>
            <a:endParaRPr lang="en-US" dirty="0" smtClean="0"/>
          </a:p>
          <a:p>
            <a:endParaRPr lang="en-US" dirty="0"/>
          </a:p>
        </p:txBody>
      </p:sp>
      <p:sp>
        <p:nvSpPr>
          <p:cNvPr id="2" name="Title 1"/>
          <p:cNvSpPr>
            <a:spLocks noGrp="1"/>
          </p:cNvSpPr>
          <p:nvPr>
            <p:ph type="title"/>
          </p:nvPr>
        </p:nvSpPr>
        <p:spPr/>
        <p:txBody>
          <a:bodyPr/>
          <a:lstStyle/>
          <a:p>
            <a:r>
              <a:rPr lang="en-US" dirty="0" smtClean="0"/>
              <a:t>Motivation</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14</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90CE821A-E19D-4F12-B1A4-78894D1CCC29}" type="datetime3">
              <a:rPr lang="en-GB" smtClean="0"/>
              <a:t>14 November, 2017</a:t>
            </a:fld>
            <a:endParaRPr lang="en-GB" dirty="0"/>
          </a:p>
        </p:txBody>
      </p:sp>
    </p:spTree>
    <p:extLst>
      <p:ext uri="{BB962C8B-B14F-4D97-AF65-F5344CB8AC3E}">
        <p14:creationId xmlns:p14="http://schemas.microsoft.com/office/powerpoint/2010/main" val="270636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Meta-EA</a:t>
            </a:r>
          </a:p>
          <a:p>
            <a:pPr lvl="1"/>
            <a:r>
              <a:rPr lang="en-US" dirty="0" smtClean="0"/>
              <a:t>Exceptionally time consuming</a:t>
            </a:r>
          </a:p>
          <a:p>
            <a:pPr lvl="1"/>
            <a:endParaRPr lang="en-US" dirty="0" smtClean="0"/>
          </a:p>
          <a:p>
            <a:r>
              <a:rPr lang="en-US" dirty="0" smtClean="0"/>
              <a:t>Self-Adaptive Algorithm Selection</a:t>
            </a:r>
          </a:p>
          <a:p>
            <a:pPr lvl="1"/>
            <a:r>
              <a:rPr lang="en-US" dirty="0" smtClean="0"/>
              <a:t>Limited by algorithms it can choose from</a:t>
            </a:r>
          </a:p>
          <a:p>
            <a:pPr lvl="1"/>
            <a:endParaRPr lang="en-US" dirty="0" smtClean="0"/>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Some Possible Solutions</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15</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0426B463-E2B1-473B-A3A5-23D5BF245051}" type="datetime3">
              <a:rPr lang="en-GB" smtClean="0"/>
              <a:t>14 November, 2017</a:t>
            </a:fld>
            <a:endParaRPr lang="en-GB" dirty="0"/>
          </a:p>
        </p:txBody>
      </p:sp>
    </p:spTree>
    <p:extLst>
      <p:ext uri="{BB962C8B-B14F-4D97-AF65-F5344CB8AC3E}">
        <p14:creationId xmlns:p14="http://schemas.microsoft.com/office/powerpoint/2010/main" val="3352855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91200" cy="4843272"/>
          </a:xfrm>
        </p:spPr>
        <p:txBody>
          <a:bodyPr>
            <a:normAutofit fontScale="92500" lnSpcReduction="20000"/>
          </a:bodyPr>
          <a:lstStyle/>
          <a:p>
            <a:r>
              <a:rPr lang="en-US" dirty="0" smtClean="0"/>
              <a:t>Each Individual Encodes a Crossover Operator</a:t>
            </a:r>
          </a:p>
          <a:p>
            <a:endParaRPr lang="en-US" dirty="0" smtClean="0"/>
          </a:p>
          <a:p>
            <a:r>
              <a:rPr lang="en-US" dirty="0" smtClean="0"/>
              <a:t>Crossovers Encoded as a List of Primitives</a:t>
            </a:r>
          </a:p>
          <a:p>
            <a:pPr lvl="1"/>
            <a:r>
              <a:rPr lang="en-US" dirty="0" smtClean="0"/>
              <a:t>Swap</a:t>
            </a:r>
          </a:p>
          <a:p>
            <a:pPr lvl="1"/>
            <a:r>
              <a:rPr lang="en-US" dirty="0" smtClean="0"/>
              <a:t>Merge</a:t>
            </a:r>
          </a:p>
          <a:p>
            <a:pPr lvl="1"/>
            <a:endParaRPr lang="en-US" dirty="0" smtClean="0"/>
          </a:p>
          <a:p>
            <a:r>
              <a:rPr lang="en-US" dirty="0" smtClean="0"/>
              <a:t>Each Primitive has three parameters</a:t>
            </a:r>
          </a:p>
          <a:p>
            <a:pPr lvl="1"/>
            <a:r>
              <a:rPr lang="en-US" dirty="0" smtClean="0"/>
              <a:t>Number, Random, or Inline</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Self-Configuring Crossover (SCX)</a:t>
            </a:r>
            <a:endParaRPr lang="en-US" dirty="0"/>
          </a:p>
        </p:txBody>
      </p:sp>
      <p:grpSp>
        <p:nvGrpSpPr>
          <p:cNvPr id="16" name="Group 15"/>
          <p:cNvGrpSpPr/>
          <p:nvPr/>
        </p:nvGrpSpPr>
        <p:grpSpPr>
          <a:xfrm>
            <a:off x="6223249" y="1524000"/>
            <a:ext cx="2490186" cy="3886200"/>
            <a:chOff x="5613648" y="1524000"/>
            <a:chExt cx="2490186" cy="3886200"/>
          </a:xfrm>
        </p:grpSpPr>
        <p:sp>
          <p:nvSpPr>
            <p:cNvPr id="4" name="Rounded Rectangle 3"/>
            <p:cNvSpPr/>
            <p:nvPr/>
          </p:nvSpPr>
          <p:spPr>
            <a:xfrm>
              <a:off x="5867400" y="2667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5" name="Rounded Rectangle 4"/>
            <p:cNvSpPr/>
            <p:nvPr/>
          </p:nvSpPr>
          <p:spPr>
            <a:xfrm>
              <a:off x="5867400" y="4953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6" name="Rounded Rectangle 5"/>
            <p:cNvSpPr/>
            <p:nvPr/>
          </p:nvSpPr>
          <p:spPr>
            <a:xfrm>
              <a:off x="5867400" y="38100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7" name="Rounded Rectangle 6"/>
            <p:cNvSpPr/>
            <p:nvPr/>
          </p:nvSpPr>
          <p:spPr>
            <a:xfrm>
              <a:off x="5613648" y="1524000"/>
              <a:ext cx="2490186"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12" name="Straight Connector 11"/>
            <p:cNvCxnSpPr>
              <a:endCxn id="5" idx="0"/>
            </p:cNvCxnSpPr>
            <p:nvPr/>
          </p:nvCxnSpPr>
          <p:spPr>
            <a:xfrm rot="5400000">
              <a:off x="6515100" y="4610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515100" y="3467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515100" y="23241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5A9B7FCB-BB9F-4259-BABC-810197A49197}" type="slidenum">
              <a:rPr lang="en-GB" smtClean="0"/>
              <a:pPr/>
              <a:t>16</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229FEB59-255B-4C98-A188-726581E84A9F}" type="datetime3">
              <a:rPr lang="en-GB" smtClean="0"/>
              <a:t>14 November, 2017</a:t>
            </a:fld>
            <a:endParaRPr lang="en-GB" dirty="0"/>
          </a:p>
        </p:txBody>
      </p:sp>
    </p:spTree>
    <p:extLst>
      <p:ext uri="{BB962C8B-B14F-4D97-AF65-F5344CB8AC3E}">
        <p14:creationId xmlns:p14="http://schemas.microsoft.com/office/powerpoint/2010/main" val="270512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13" name="Group 12"/>
          <p:cNvGrpSpPr>
            <a:grpSpLocks noChangeAspect="1"/>
          </p:cNvGrpSpPr>
          <p:nvPr/>
        </p:nvGrpSpPr>
        <p:grpSpPr>
          <a:xfrm>
            <a:off x="762000" y="29718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15" name="Group 14"/>
          <p:cNvGrpSpPr>
            <a:grpSpLocks noChangeAspect="1"/>
          </p:cNvGrpSpPr>
          <p:nvPr/>
        </p:nvGrpSpPr>
        <p:grpSpPr>
          <a:xfrm>
            <a:off x="5638800" y="29718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0" name="Rounded Rectangle 19"/>
          <p:cNvSpPr/>
          <p:nvPr/>
        </p:nvSpPr>
        <p:spPr>
          <a:xfrm>
            <a:off x="1066800" y="2286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Parent 1 Genes</a:t>
            </a:r>
            <a:endParaRPr lang="en-US" dirty="0"/>
          </a:p>
        </p:txBody>
      </p:sp>
      <p:sp>
        <p:nvSpPr>
          <p:cNvPr id="21" name="Rounded Rectangle 20"/>
          <p:cNvSpPr/>
          <p:nvPr/>
        </p:nvSpPr>
        <p:spPr>
          <a:xfrm>
            <a:off x="5943600" y="2286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Parent 2 Genes</a:t>
            </a:r>
            <a:endParaRPr lang="en-US" dirty="0"/>
          </a:p>
        </p:txBody>
      </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Concatenate Genes</a:t>
            </a:r>
            <a:endParaRPr lang="en-US" dirty="0"/>
          </a:p>
        </p:txBody>
      </p:sp>
      <p:sp>
        <p:nvSpPr>
          <p:cNvPr id="3" name="Slide Number Placeholder 2"/>
          <p:cNvSpPr>
            <a:spLocks noGrp="1"/>
          </p:cNvSpPr>
          <p:nvPr>
            <p:ph type="sldNum" sz="quarter" idx="12"/>
          </p:nvPr>
        </p:nvSpPr>
        <p:spPr/>
        <p:txBody>
          <a:bodyPr/>
          <a:lstStyle/>
          <a:p>
            <a:fld id="{5A9B7FCB-BB9F-4259-BABC-810197A49197}" type="slidenum">
              <a:rPr lang="en-GB" smtClean="0"/>
              <a:pPr/>
              <a:t>17</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0ED0D542-AEB7-4F4F-9B0C-4F53EF1EA0D0}" type="datetime3">
              <a:rPr lang="en-GB" smtClean="0"/>
              <a:t>14 November, 2017</a:t>
            </a:fld>
            <a:endParaRPr lang="en-GB" dirty="0"/>
          </a:p>
        </p:txBody>
      </p:sp>
    </p:spTree>
    <p:extLst>
      <p:ext uri="{BB962C8B-B14F-4D97-AF65-F5344CB8AC3E}">
        <p14:creationId xmlns:p14="http://schemas.microsoft.com/office/powerpoint/2010/main" val="11046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33333E-6 2.08189E-6 L 0.11667 2.08189E-6 " pathEditMode="relative" rAng="0" ptsTypes="AA">
                                      <p:cBhvr>
                                        <p:cTn id="11" dur="500" fill="hold"/>
                                        <p:tgtEl>
                                          <p:spTgt spid="13"/>
                                        </p:tgtEl>
                                        <p:attrNameLst>
                                          <p:attrName>ppt_x</p:attrName>
                                          <p:attrName>ppt_y</p:attrName>
                                        </p:attrNameLst>
                                      </p:cBhvr>
                                      <p:rCtr x="58" y="0"/>
                                    </p:animMotion>
                                  </p:childTnLst>
                                </p:cTn>
                              </p:par>
                              <p:par>
                                <p:cTn id="12" presetID="35" presetClass="path" presetSubtype="0" accel="50000" decel="50000" fill="hold" nodeType="withEffect">
                                  <p:stCondLst>
                                    <p:cond delay="0"/>
                                  </p:stCondLst>
                                  <p:childTnLst>
                                    <p:animMotion origin="layout" path="M 3.33333E-6 2.08189E-6 L -0.11667 2.08189E-6 " pathEditMode="relative" rAng="0" ptsTypes="AA">
                                      <p:cBhvr>
                                        <p:cTn id="13" dur="500" fill="hold"/>
                                        <p:tgtEl>
                                          <p:spTgt spid="15"/>
                                        </p:tgtEl>
                                        <p:attrNameLst>
                                          <p:attrName>ppt_x</p:attrName>
                                          <p:attrName>ppt_y</p:attrName>
                                        </p:attrNameLst>
                                      </p:cBhvr>
                                      <p:rCtr x="-58" y="0"/>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11667 3.7821E-6 L 0.11667 -0.13324 " pathEditMode="relative" rAng="0" ptsTypes="AA">
                                      <p:cBhvr>
                                        <p:cTn id="25" dur="500" fill="hold"/>
                                        <p:tgtEl>
                                          <p:spTgt spid="13"/>
                                        </p:tgtEl>
                                        <p:attrNameLst>
                                          <p:attrName>ppt_x</p:attrName>
                                          <p:attrName>ppt_y</p:attrName>
                                        </p:attrNameLst>
                                      </p:cBhvr>
                                      <p:rCtr x="0" y="-67"/>
                                    </p:animMotion>
                                  </p:childTnLst>
                                </p:cTn>
                              </p:par>
                              <p:par>
                                <p:cTn id="26" presetID="64" presetClass="path" presetSubtype="0" accel="50000" decel="50000" fill="hold" nodeType="withEffect">
                                  <p:stCondLst>
                                    <p:cond delay="0"/>
                                  </p:stCondLst>
                                  <p:childTnLst>
                                    <p:animMotion origin="layout" path="M -0.11667 3.81679E-7 L -0.11667 -0.13324 " pathEditMode="relative" rAng="0" ptsTypes="AA">
                                      <p:cBhvr>
                                        <p:cTn id="27" dur="500" fill="hold"/>
                                        <p:tgtEl>
                                          <p:spTgt spid="15"/>
                                        </p:tgtEl>
                                        <p:attrNameLst>
                                          <p:attrName>ppt_x</p:attrName>
                                          <p:attrName>ppt_y</p:attrName>
                                        </p:attrNameLst>
                                      </p:cBhvr>
                                      <p:rCtr x="0"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6705600" cy="4525963"/>
          </a:xfrm>
        </p:spPr>
        <p:txBody>
          <a:bodyPr>
            <a:normAutofit fontScale="92500" lnSpcReduction="20000"/>
          </a:bodyPr>
          <a:lstStyle/>
          <a:p>
            <a:r>
              <a:rPr lang="en-US" dirty="0" smtClean="0"/>
              <a:t>Each Primitive has a type</a:t>
            </a:r>
          </a:p>
          <a:p>
            <a:pPr lvl="1"/>
            <a:r>
              <a:rPr lang="en-US" dirty="0" smtClean="0"/>
              <a:t>Swap represents crossovers that move genetic material </a:t>
            </a:r>
          </a:p>
          <a:p>
            <a:endParaRPr lang="en-US" dirty="0" smtClean="0"/>
          </a:p>
          <a:p>
            <a:r>
              <a:rPr lang="en-US" dirty="0" smtClean="0"/>
              <a:t>First Two Parameters</a:t>
            </a:r>
          </a:p>
          <a:p>
            <a:pPr lvl="1"/>
            <a:r>
              <a:rPr lang="en-US" dirty="0" smtClean="0"/>
              <a:t>Start 1 Position</a:t>
            </a:r>
          </a:p>
          <a:p>
            <a:pPr lvl="1"/>
            <a:r>
              <a:rPr lang="en-US" dirty="0" smtClean="0"/>
              <a:t>Start 2 Position</a:t>
            </a:r>
          </a:p>
          <a:p>
            <a:pPr lvl="1"/>
            <a:endParaRPr lang="en-US" dirty="0" smtClean="0"/>
          </a:p>
          <a:p>
            <a:r>
              <a:rPr lang="en-US" dirty="0" smtClean="0"/>
              <a:t>Third Parameter Primitive Dependent</a:t>
            </a:r>
          </a:p>
          <a:p>
            <a:pPr lvl="1"/>
            <a:r>
              <a:rPr lang="en-US" dirty="0" smtClean="0"/>
              <a:t>Swaps use “Width”</a:t>
            </a:r>
          </a:p>
        </p:txBody>
      </p:sp>
      <p:sp>
        <p:nvSpPr>
          <p:cNvPr id="3" name="Title 2"/>
          <p:cNvSpPr>
            <a:spLocks noGrp="1"/>
          </p:cNvSpPr>
          <p:nvPr>
            <p:ph type="title"/>
          </p:nvPr>
        </p:nvSpPr>
        <p:spPr/>
        <p:txBody>
          <a:bodyPr/>
          <a:lstStyle/>
          <a:p>
            <a:r>
              <a:rPr lang="en-US" dirty="0" smtClean="0"/>
              <a:t>The Swap Primitive</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Swap(3, 5, 2)</a:t>
            </a:r>
            <a:endParaRPr lang="en-US" dirty="0"/>
          </a:p>
        </p:txBody>
      </p:sp>
      <p:sp>
        <p:nvSpPr>
          <p:cNvPr id="6" name="Down Arrow 5"/>
          <p:cNvSpPr/>
          <p:nvPr/>
        </p:nvSpPr>
        <p:spPr>
          <a:xfrm>
            <a:off x="7010400"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18</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5B3CEBD-EF9D-49E6-A347-DEDC322FFAD9}" type="datetime3">
              <a:rPr lang="en-GB" smtClean="0"/>
              <a:t>14 November, 2017</a:t>
            </a:fld>
            <a:endParaRPr lang="en-GB" dirty="0"/>
          </a:p>
        </p:txBody>
      </p:sp>
    </p:spTree>
    <p:extLst>
      <p:ext uri="{BB962C8B-B14F-4D97-AF65-F5344CB8AC3E}">
        <p14:creationId xmlns:p14="http://schemas.microsoft.com/office/powerpoint/2010/main" val="1826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63" presetClass="path" presetSubtype="0" accel="50000" decel="50000" fill="hold" grpId="0" nodeType="withEffect">
                                  <p:stCondLst>
                                    <p:cond delay="0"/>
                                  </p:stCondLst>
                                  <p:childTnLst>
                                    <p:animMotion origin="layout" path="M -3.33333E-6 -1.82975E-6 L 0.05 -1.82975E-6 " pathEditMode="relative" rAng="0" ptsTypes="AA">
                                      <p:cBhvr>
                                        <p:cTn id="25" dur="500" fill="hold"/>
                                        <p:tgtEl>
                                          <p:spTgt spid="6"/>
                                        </p:tgtEl>
                                        <p:attrNameLst>
                                          <p:attrName>ppt_x</p:attrName>
                                          <p:attrName>ppt_y</p:attrName>
                                        </p:attrNameLst>
                                      </p:cBhvr>
                                      <p:rCtr x="25" y="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63" presetClass="path" presetSubtype="0" accel="50000" decel="50000" fill="hold" grpId="1" nodeType="withEffect">
                                  <p:stCondLst>
                                    <p:cond delay="0"/>
                                  </p:stCondLst>
                                  <p:childTnLst>
                                    <p:animMotion origin="layout" path="M 0.05 -1.82975E-6 L 0.08334 -1.82975E-6 " pathEditMode="relative" rAng="0" ptsTypes="AA">
                                      <p:cBhvr>
                                        <p:cTn id="32" dur="500" fill="hold"/>
                                        <p:tgtEl>
                                          <p:spTgt spid="6"/>
                                        </p:tgtEl>
                                        <p:attrNameLst>
                                          <p:attrName>ppt_x</p:attrName>
                                          <p:attrName>ppt_y</p:attrName>
                                        </p:attrNameLst>
                                      </p:cBhvr>
                                      <p:rCtr x="17"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par>
                                <p:cTn id="43" presetID="63" presetClass="path" presetSubtype="0" accel="50000" decel="50000" fill="hold" grpId="2" nodeType="withEffect">
                                  <p:stCondLst>
                                    <p:cond delay="0"/>
                                  </p:stCondLst>
                                  <p:childTnLst>
                                    <p:animMotion origin="layout" path="M 0.08334 -1.82975E-6 L 0.11667 -1.82975E-6 " pathEditMode="relative" rAng="0" ptsTypes="AA">
                                      <p:cBhvr>
                                        <p:cTn id="44" dur="500" fill="hold"/>
                                        <p:tgtEl>
                                          <p:spTgt spid="6"/>
                                        </p:tgtEl>
                                        <p:attrNameLst>
                                          <p:attrName>ppt_x</p:attrName>
                                          <p:attrName>ppt_y</p:attrName>
                                        </p:attrNameLst>
                                      </p:cBhvr>
                                      <p:rCtr x="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23" name="Group 22"/>
          <p:cNvGrpSpPr/>
          <p:nvPr/>
        </p:nvGrpSpPr>
        <p:grpSpPr>
          <a:xfrm>
            <a:off x="1905000" y="1295400"/>
            <a:ext cx="5486400" cy="1676400"/>
            <a:chOff x="1905000" y="1295400"/>
            <a:chExt cx="5486400" cy="1676400"/>
          </a:xfrm>
        </p:grpSpPr>
        <p:grpSp>
          <p:nvGrpSpPr>
            <p:cNvPr id="3"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4"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Swap(3, 5, 2)</a:t>
            </a:r>
            <a:endParaRPr lang="en-US" dirty="0"/>
          </a:p>
        </p:txBody>
      </p:sp>
      <p:grpSp>
        <p:nvGrpSpPr>
          <p:cNvPr id="39" name="Group 38"/>
          <p:cNvGrpSpPr/>
          <p:nvPr/>
        </p:nvGrpSpPr>
        <p:grpSpPr>
          <a:xfrm>
            <a:off x="210844" y="2057400"/>
            <a:ext cx="2487168" cy="3886200"/>
            <a:chOff x="210844" y="2057400"/>
            <a:chExt cx="2487168" cy="3886200"/>
          </a:xfrm>
        </p:grpSpPr>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34" name="Rounded Rectangle 33"/>
            <p:cNvSpPr/>
            <p:nvPr/>
          </p:nvSpPr>
          <p:spPr>
            <a:xfrm>
              <a:off x="210844"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Down Arrow 40"/>
          <p:cNvSpPr/>
          <p:nvPr/>
        </p:nvSpPr>
        <p:spPr>
          <a:xfrm>
            <a:off x="46482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2" name="Down Arrow 41"/>
          <p:cNvSpPr/>
          <p:nvPr/>
        </p:nvSpPr>
        <p:spPr>
          <a:xfrm>
            <a:off x="6019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3" name="Down Arrow 42"/>
          <p:cNvSpPr/>
          <p:nvPr/>
        </p:nvSpPr>
        <p:spPr>
          <a:xfrm>
            <a:off x="1295400" y="275539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4" name="Down Arrow 43"/>
          <p:cNvSpPr/>
          <p:nvPr/>
        </p:nvSpPr>
        <p:spPr>
          <a:xfrm>
            <a:off x="1600200" y="275539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7" name="Down Arrow 46"/>
          <p:cNvSpPr/>
          <p:nvPr/>
        </p:nvSpPr>
        <p:spPr>
          <a:xfrm>
            <a:off x="1905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grpSp>
        <p:nvGrpSpPr>
          <p:cNvPr id="50" name="Group 49"/>
          <p:cNvGrpSpPr/>
          <p:nvPr/>
        </p:nvGrpSpPr>
        <p:grpSpPr>
          <a:xfrm>
            <a:off x="4495800" y="2286000"/>
            <a:ext cx="1371600" cy="685800"/>
            <a:chOff x="3505200" y="3657600"/>
            <a:chExt cx="1371600" cy="685800"/>
          </a:xfrm>
        </p:grpSpPr>
        <p:sp>
          <p:nvSpPr>
            <p:cNvPr id="48" name="Rectangle 47"/>
            <p:cNvSpPr>
              <a:spLocks noChangeAspect="1"/>
            </p:cNvSpPr>
            <p:nvPr/>
          </p:nvSpPr>
          <p:spPr>
            <a:xfrm>
              <a:off x="35052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49" name="Rectangle 48"/>
            <p:cNvSpPr>
              <a:spLocks noChangeAspect="1"/>
            </p:cNvSpPr>
            <p:nvPr/>
          </p:nvSpPr>
          <p:spPr>
            <a:xfrm>
              <a:off x="41910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grpSp>
      <p:grpSp>
        <p:nvGrpSpPr>
          <p:cNvPr id="53" name="Group 52"/>
          <p:cNvGrpSpPr/>
          <p:nvPr/>
        </p:nvGrpSpPr>
        <p:grpSpPr>
          <a:xfrm>
            <a:off x="5867400" y="2286000"/>
            <a:ext cx="1371600" cy="685800"/>
            <a:chOff x="5334000" y="3657600"/>
            <a:chExt cx="1371600" cy="685800"/>
          </a:xfrm>
        </p:grpSpPr>
        <p:sp>
          <p:nvSpPr>
            <p:cNvPr id="51" name="Rectangle 50"/>
            <p:cNvSpPr>
              <a:spLocks noChangeAspect="1"/>
            </p:cNvSpPr>
            <p:nvPr/>
          </p:nvSpPr>
          <p:spPr>
            <a:xfrm>
              <a:off x="53340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52" name="Rectangle 51"/>
            <p:cNvSpPr>
              <a:spLocks noChangeAspect="1"/>
            </p:cNvSpPr>
            <p:nvPr/>
          </p:nvSpPr>
          <p:spPr>
            <a:xfrm>
              <a:off x="6019800" y="3657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grpSp>
      <p:sp>
        <p:nvSpPr>
          <p:cNvPr id="45" name="Rectangle 44"/>
          <p:cNvSpPr/>
          <p:nvPr/>
        </p:nvSpPr>
        <p:spPr>
          <a:xfrm>
            <a:off x="4495800" y="2286000"/>
            <a:ext cx="1371600"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46" name="Rectangle 45"/>
          <p:cNvSpPr/>
          <p:nvPr/>
        </p:nvSpPr>
        <p:spPr>
          <a:xfrm>
            <a:off x="5867400" y="2286000"/>
            <a:ext cx="1371600"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19</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EDCD6A9-332A-46AE-834F-A61989892DE9}" type="datetime3">
              <a:rPr lang="en-GB" smtClean="0"/>
              <a:t>14 November, 2017</a:t>
            </a:fld>
            <a:endParaRPr lang="en-GB" dirty="0"/>
          </a:p>
        </p:txBody>
      </p:sp>
    </p:spTree>
    <p:extLst>
      <p:ext uri="{BB962C8B-B14F-4D97-AF65-F5344CB8AC3E}">
        <p14:creationId xmlns:p14="http://schemas.microsoft.com/office/powerpoint/2010/main" val="14308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78834E-6 L 0.13334 4.78834E-6 " pathEditMode="relative" rAng="0" ptsTypes="AA">
                                      <p:cBhvr>
                                        <p:cTn id="6" dur="500" fill="hold"/>
                                        <p:tgtEl>
                                          <p:spTgt spid="23"/>
                                        </p:tgtEl>
                                        <p:attrNameLst>
                                          <p:attrName>ppt_x</p:attrName>
                                          <p:attrName>ppt_y</p:attrName>
                                        </p:attrNameLst>
                                      </p:cBhvr>
                                      <p:rCtr x="6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xit" presetSubtype="0" fill="hold" grpId="1" nodeType="with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xit" presetSubtype="0" fill="hold" grpId="1"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33333E-6 2.68563E-6 L 3.33333E-6 0.19431 " pathEditMode="relative" rAng="0" ptsTypes="AA">
                                      <p:cBhvr>
                                        <p:cTn id="66" dur="500" fill="hold"/>
                                        <p:tgtEl>
                                          <p:spTgt spid="50"/>
                                        </p:tgtEl>
                                        <p:attrNameLst>
                                          <p:attrName>ppt_x</p:attrName>
                                          <p:attrName>ppt_y</p:attrName>
                                        </p:attrNameLst>
                                      </p:cBhvr>
                                      <p:rCtr x="0" y="97"/>
                                    </p:animMotion>
                                  </p:childTnLst>
                                </p:cTn>
                              </p:par>
                              <p:par>
                                <p:cTn id="67" presetID="10" presetClass="exit" presetSubtype="0" fill="hold" grpId="1" nodeType="withEffect">
                                  <p:stCondLst>
                                    <p:cond delay="0"/>
                                  </p:stCondLst>
                                  <p:childTnLst>
                                    <p:animEffect transition="out" filter="fade">
                                      <p:cBhvr>
                                        <p:cTn id="68" dur="500"/>
                                        <p:tgtEl>
                                          <p:spTgt spid="47"/>
                                        </p:tgtEl>
                                      </p:cBhvr>
                                    </p:animEffect>
                                    <p:set>
                                      <p:cBhvr>
                                        <p:cTn id="69" dur="1" fill="hold">
                                          <p:stCondLst>
                                            <p:cond delay="499"/>
                                          </p:stCondLst>
                                        </p:cTn>
                                        <p:tgtEl>
                                          <p:spTgt spid="47"/>
                                        </p:tgtEl>
                                        <p:attrNameLst>
                                          <p:attrName>style.visibility</p:attrName>
                                        </p:attrNameLst>
                                      </p:cBhvr>
                                      <p:to>
                                        <p:strVal val="hidden"/>
                                      </p:to>
                                    </p:set>
                                  </p:childTnLst>
                                </p:cTn>
                              </p:par>
                              <p:par>
                                <p:cTn id="70" presetID="42" presetClass="path" presetSubtype="0" accel="50000" decel="50000" fill="hold" nodeType="withEffect">
                                  <p:stCondLst>
                                    <p:cond delay="0"/>
                                  </p:stCondLst>
                                  <p:childTnLst>
                                    <p:animMotion origin="layout" path="M 3.33333E-6 2.68563E-6 L 3.33333E-6 0.19431 " pathEditMode="relative" rAng="0" ptsTypes="AA">
                                      <p:cBhvr>
                                        <p:cTn id="71" dur="500" fill="hold"/>
                                        <p:tgtEl>
                                          <p:spTgt spid="53"/>
                                        </p:tgtEl>
                                        <p:attrNameLst>
                                          <p:attrName>ppt_x</p:attrName>
                                          <p:attrName>ppt_y</p:attrName>
                                        </p:attrNameLst>
                                      </p:cBhvr>
                                      <p:rCtr x="0" y="97"/>
                                    </p:animMotion>
                                  </p:childTnLst>
                                </p:cTn>
                              </p:par>
                            </p:childTnLst>
                          </p:cTn>
                        </p:par>
                      </p:childTnLst>
                    </p:cTn>
                  </p:par>
                  <p:par>
                    <p:cTn id="72" fill="hold">
                      <p:stCondLst>
                        <p:cond delay="indefinite"/>
                      </p:stCondLst>
                      <p:childTnLst>
                        <p:par>
                          <p:cTn id="73" fill="hold">
                            <p:stCondLst>
                              <p:cond delay="0"/>
                            </p:stCondLst>
                            <p:childTnLst>
                              <p:par>
                                <p:cTn id="74" presetID="44" presetClass="path" presetSubtype="0" accel="50000" decel="50000" fill="hold" nodeType="clickEffect">
                                  <p:stCondLst>
                                    <p:cond delay="0"/>
                                  </p:stCondLst>
                                  <p:childTnLst>
                                    <p:animMotion origin="layout" path="M 3.33333E-6 0.19431 L 0.0401 0.1411 C 0.04861 0.12907 0.06111 0.12237 0.0743 0.12237 C 0.08923 0.12237 0.10121 0.12907 0.10972 0.1411 L 0.15 0.19431 " pathEditMode="relative" rAng="0" ptsTypes="FffFF">
                                      <p:cBhvr>
                                        <p:cTn id="75" dur="1000" fill="hold"/>
                                        <p:tgtEl>
                                          <p:spTgt spid="50"/>
                                        </p:tgtEl>
                                        <p:attrNameLst>
                                          <p:attrName>ppt_x</p:attrName>
                                          <p:attrName>ppt_y</p:attrName>
                                        </p:attrNameLst>
                                      </p:cBhvr>
                                      <p:rCtr x="75" y="-36"/>
                                    </p:animMotion>
                                  </p:childTnLst>
                                </p:cTn>
                              </p:par>
                              <p:par>
                                <p:cTn id="76" presetID="37" presetClass="path" presetSubtype="0" accel="50000" decel="50000" fill="hold" nodeType="withEffect">
                                  <p:stCondLst>
                                    <p:cond delay="0"/>
                                  </p:stCondLst>
                                  <p:childTnLst>
                                    <p:animMotion origin="layout" path="M 3.33333E-6 0.19431 L -0.04028 0.24751 C -0.04879 0.25954 -0.06129 0.26625 -0.07448 0.26625 C -0.08941 0.26625 -0.10157 0.25954 -0.1099 0.24751 L -0.15 0.19431 " pathEditMode="relative" rAng="0" ptsTypes="FffFF">
                                      <p:cBhvr>
                                        <p:cTn id="77" dur="1000" fill="hold"/>
                                        <p:tgtEl>
                                          <p:spTgt spid="53"/>
                                        </p:tgtEl>
                                        <p:attrNameLst>
                                          <p:attrName>ppt_x</p:attrName>
                                          <p:attrName>ppt_y</p:attrName>
                                        </p:attrNameLst>
                                      </p:cBhvr>
                                      <p:rCtr x="-75" y="36"/>
                                    </p:animMotion>
                                  </p:childTnLst>
                                </p:cTn>
                              </p:par>
                            </p:childTnLst>
                          </p:cTn>
                        </p:par>
                      </p:childTnLst>
                    </p:cTn>
                  </p:par>
                  <p:par>
                    <p:cTn id="78" fill="hold">
                      <p:stCondLst>
                        <p:cond delay="indefinite"/>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0.15 0.19445 L 0.15 -0.00023 " pathEditMode="relative" rAng="0" ptsTypes="AA">
                                      <p:cBhvr>
                                        <p:cTn id="81" dur="500" fill="hold"/>
                                        <p:tgtEl>
                                          <p:spTgt spid="50"/>
                                        </p:tgtEl>
                                        <p:attrNameLst>
                                          <p:attrName>ppt_x</p:attrName>
                                          <p:attrName>ppt_y</p:attrName>
                                        </p:attrNameLst>
                                      </p:cBhvr>
                                      <p:rCtr x="0" y="-97"/>
                                    </p:animMotion>
                                  </p:childTnLst>
                                </p:cTn>
                              </p:par>
                              <p:par>
                                <p:cTn id="82" presetID="64" presetClass="path" presetSubtype="0" accel="50000" decel="50000" fill="hold" nodeType="withEffect">
                                  <p:stCondLst>
                                    <p:cond delay="0"/>
                                  </p:stCondLst>
                                  <p:childTnLst>
                                    <p:animMotion origin="layout" path="M -0.15 0.19445 L -0.15 -3.33333E-6 " pathEditMode="relative" rAng="0" ptsTypes="AA">
                                      <p:cBhvr>
                                        <p:cTn id="83" dur="500" fill="hold"/>
                                        <p:tgtEl>
                                          <p:spTgt spid="53"/>
                                        </p:tgtEl>
                                        <p:attrNameLst>
                                          <p:attrName>ppt_x</p:attrName>
                                          <p:attrName>ppt_y</p:attrName>
                                        </p:attrNameLst>
                                      </p:cBhvr>
                                      <p:rCtr x="0" y="-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2" grpId="0" animBg="1"/>
      <p:bldP spid="43" grpId="0" animBg="1"/>
      <p:bldP spid="43" grpId="1" animBg="1"/>
      <p:bldP spid="44" grpId="0" animBg="1"/>
      <p:bldP spid="44" grpId="1" animBg="1"/>
      <p:bldP spid="47" grpId="0" animBg="1"/>
      <p:bldP spid="47" grpId="1"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Challenges</a:t>
            </a:r>
            <a:endParaRPr lang="en-US" dirty="0"/>
          </a:p>
        </p:txBody>
      </p:sp>
      <p:sp>
        <p:nvSpPr>
          <p:cNvPr id="3" name="Content Placeholder 2"/>
          <p:cNvSpPr>
            <a:spLocks noGrp="1"/>
          </p:cNvSpPr>
          <p:nvPr>
            <p:ph idx="1"/>
          </p:nvPr>
        </p:nvSpPr>
        <p:spPr/>
        <p:txBody>
          <a:bodyPr>
            <a:normAutofit/>
          </a:bodyPr>
          <a:lstStyle/>
          <a:p>
            <a:r>
              <a:rPr lang="en-US" sz="3600" dirty="0"/>
              <a:t>Researchers strive to make algorithms increasingly general-purpose</a:t>
            </a:r>
          </a:p>
          <a:p>
            <a:r>
              <a:rPr lang="en-US" sz="3600" dirty="0"/>
              <a:t>But practitioners have very specific needs</a:t>
            </a:r>
          </a:p>
          <a:p>
            <a:r>
              <a:rPr lang="en-US" sz="3600" dirty="0"/>
              <a:t>Designing custom algorithms tuned to particular problem instance distributions and/or computational architectures can be very time consuming</a:t>
            </a:r>
          </a:p>
          <a:p>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955ED096-C9FA-4893-A157-1928FC94B878}" type="datetime3">
              <a:rPr lang="en-GB" smtClean="0"/>
              <a:t>14 November, 2017</a:t>
            </a:fld>
            <a:endParaRPr lang="en-GB" dirty="0"/>
          </a:p>
        </p:txBody>
      </p:sp>
    </p:spTree>
    <p:extLst>
      <p:ext uri="{BB962C8B-B14F-4D97-AF65-F5344CB8AC3E}">
        <p14:creationId xmlns:p14="http://schemas.microsoft.com/office/powerpoint/2010/main" val="320834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6705600" cy="4525963"/>
          </a:xfrm>
        </p:spPr>
        <p:txBody>
          <a:bodyPr>
            <a:normAutofit lnSpcReduction="10000"/>
          </a:bodyPr>
          <a:lstStyle/>
          <a:p>
            <a:r>
              <a:rPr lang="en-US" dirty="0" smtClean="0"/>
              <a:t>Third Parameter Primitive Dependent</a:t>
            </a:r>
          </a:p>
          <a:p>
            <a:pPr lvl="1"/>
            <a:r>
              <a:rPr lang="en-US" dirty="0" smtClean="0"/>
              <a:t>Merges use “Weight”</a:t>
            </a:r>
          </a:p>
          <a:p>
            <a:endParaRPr lang="en-US" dirty="0" smtClean="0"/>
          </a:p>
          <a:p>
            <a:r>
              <a:rPr lang="en-US" dirty="0" smtClean="0"/>
              <a:t>Random Construct</a:t>
            </a:r>
          </a:p>
          <a:p>
            <a:pPr lvl="1"/>
            <a:r>
              <a:rPr lang="en-US" dirty="0" smtClean="0"/>
              <a:t>All past primitive parameters used the Number construct</a:t>
            </a:r>
          </a:p>
          <a:p>
            <a:pPr lvl="1"/>
            <a:r>
              <a:rPr lang="en-US" dirty="0" smtClean="0"/>
              <a:t>“r” marks a primitive using the Random Construct</a:t>
            </a:r>
          </a:p>
          <a:p>
            <a:pPr lvl="1"/>
            <a:r>
              <a:rPr lang="en-US" dirty="0" smtClean="0"/>
              <a:t>Allows primitives to act stochastically</a:t>
            </a:r>
          </a:p>
          <a:p>
            <a:pPr lvl="1"/>
            <a:endParaRPr lang="en-US" dirty="0" smtClean="0"/>
          </a:p>
        </p:txBody>
      </p:sp>
      <p:sp>
        <p:nvSpPr>
          <p:cNvPr id="3" name="Title 2"/>
          <p:cNvSpPr>
            <a:spLocks noGrp="1"/>
          </p:cNvSpPr>
          <p:nvPr>
            <p:ph type="title"/>
          </p:nvPr>
        </p:nvSpPr>
        <p:spPr/>
        <p:txBody>
          <a:bodyPr/>
          <a:lstStyle/>
          <a:p>
            <a:r>
              <a:rPr lang="en-US" dirty="0" smtClean="0"/>
              <a:t>The Merge Primitive</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Merge(1, r, 0.7)</a:t>
            </a:r>
            <a:endParaRPr lang="en-US" dirty="0"/>
          </a:p>
        </p:txBody>
      </p:sp>
      <p:sp>
        <p:nvSpPr>
          <p:cNvPr id="6" name="Down Arrow 5"/>
          <p:cNvSpPr/>
          <p:nvPr/>
        </p:nvSpPr>
        <p:spPr>
          <a:xfrm>
            <a:off x="8077200"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20</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7C791181-AEA5-413D-8278-254181E152F5}" type="datetime3">
              <a:rPr lang="en-GB" smtClean="0"/>
              <a:t>14 November, 2017</a:t>
            </a:fld>
            <a:endParaRPr lang="en-GB" dirty="0"/>
          </a:p>
        </p:txBody>
      </p:sp>
    </p:spTree>
    <p:extLst>
      <p:ext uri="{BB962C8B-B14F-4D97-AF65-F5344CB8AC3E}">
        <p14:creationId xmlns:p14="http://schemas.microsoft.com/office/powerpoint/2010/main" val="111287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35" presetClass="path" presetSubtype="0" accel="50000" decel="50000" fill="hold" grpId="1" nodeType="withEffect">
                                  <p:stCondLst>
                                    <p:cond delay="0"/>
                                  </p:stCondLst>
                                  <p:childTnLst>
                                    <p:animMotion origin="layout" path="M 0 -1.82975E-6 L -0.04167 -1.82975E-6 " pathEditMode="relative" rAng="0" ptsTypes="AA">
                                      <p:cBhvr>
                                        <p:cTn id="31" dur="500" fill="hold"/>
                                        <p:tgtEl>
                                          <p:spTgt spid="6"/>
                                        </p:tgtEl>
                                        <p:attrNameLst>
                                          <p:attrName>ppt_x</p:attrName>
                                          <p:attrName>ppt_y</p:attrName>
                                        </p:attrNameLst>
                                      </p:cBhvr>
                                      <p:rCtr x="-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3" name="Group 22"/>
          <p:cNvGrpSpPr/>
          <p:nvPr/>
        </p:nvGrpSpPr>
        <p:grpSpPr>
          <a:xfrm>
            <a:off x="3124200" y="1295400"/>
            <a:ext cx="5486400" cy="1676400"/>
            <a:chOff x="1905000" y="1295400"/>
            <a:chExt cx="5486400" cy="1676400"/>
          </a:xfrm>
        </p:grpSpPr>
        <p:grpSp>
          <p:nvGrpSpPr>
            <p:cNvPr id="4"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grpSp>
        <p:grpSp>
          <p:nvGrpSpPr>
            <p:cNvPr id="5"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Merge(1, r, 0.7)</a:t>
            </a:r>
            <a:endParaRPr lang="en-US" dirty="0"/>
          </a:p>
        </p:txBody>
      </p:sp>
      <p:grpSp>
        <p:nvGrpSpPr>
          <p:cNvPr id="38" name="Group 37"/>
          <p:cNvGrpSpPr/>
          <p:nvPr/>
        </p:nvGrpSpPr>
        <p:grpSpPr>
          <a:xfrm>
            <a:off x="210844" y="2057400"/>
            <a:ext cx="2487168" cy="3886200"/>
            <a:chOff x="210844" y="2057400"/>
            <a:chExt cx="2487168" cy="3886200"/>
          </a:xfrm>
        </p:grpSpPr>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a:t>
              </a:r>
              <a:r>
                <a:rPr lang="en-US" dirty="0" err="1" smtClean="0"/>
                <a:t>i</a:t>
              </a:r>
              <a:r>
                <a:rPr lang="en-US" dirty="0" smtClean="0"/>
                <a:t>, r)</a:t>
              </a:r>
              <a:endParaRPr lang="en-US" dirty="0"/>
            </a:p>
          </p:txBody>
        </p:sp>
        <p:sp>
          <p:nvSpPr>
            <p:cNvPr id="34" name="Rounded Rectangle 33"/>
            <p:cNvSpPr/>
            <p:nvPr/>
          </p:nvSpPr>
          <p:spPr>
            <a:xfrm>
              <a:off x="210844"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Down Arrow 38"/>
          <p:cNvSpPr/>
          <p:nvPr/>
        </p:nvSpPr>
        <p:spPr>
          <a:xfrm>
            <a:off x="12954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0" name="Down Arrow 39"/>
          <p:cNvSpPr/>
          <p:nvPr/>
        </p:nvSpPr>
        <p:spPr>
          <a:xfrm>
            <a:off x="1524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0" name="Down Arrow 49"/>
          <p:cNvSpPr/>
          <p:nvPr/>
        </p:nvSpPr>
        <p:spPr>
          <a:xfrm>
            <a:off x="1905000" y="27432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3" name="Down Arrow 52"/>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4" name="Down Arrow 53"/>
          <p:cNvSpPr/>
          <p:nvPr/>
        </p:nvSpPr>
        <p:spPr>
          <a:xfrm>
            <a:off x="4343400" y="3352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5" name="Down Arrow 54"/>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6" name="Rectangle 55"/>
          <p:cNvSpPr>
            <a:spLocks noChangeAspect="1"/>
          </p:cNvSpPr>
          <p:nvPr/>
        </p:nvSpPr>
        <p:spPr>
          <a:xfrm>
            <a:off x="4191000" y="3810000"/>
            <a:ext cx="609600" cy="6096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0.7</a:t>
            </a:r>
            <a:endParaRPr lang="en-US" dirty="0"/>
          </a:p>
        </p:txBody>
      </p:sp>
      <p:cxnSp>
        <p:nvCxnSpPr>
          <p:cNvPr id="61" name="Straight Arrow Connector 60"/>
          <p:cNvCxnSpPr>
            <a:stCxn id="7" idx="2"/>
          </p:cNvCxnSpPr>
          <p:nvPr/>
        </p:nvCxnSpPr>
        <p:spPr>
          <a:xfrm rot="16200000" flipH="1">
            <a:off x="3409950" y="30289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 idx="2"/>
          </p:cNvCxnSpPr>
          <p:nvPr/>
        </p:nvCxnSpPr>
        <p:spPr>
          <a:xfrm rot="5400000">
            <a:off x="4743450" y="30289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3429000" y="4495800"/>
            <a:ext cx="83820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a:spLocks noChangeAspect="1"/>
          </p:cNvSpPr>
          <p:nvPr/>
        </p:nvSpPr>
        <p:spPr>
          <a:xfrm>
            <a:off x="2590800" y="52578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g(1) = 1.0*(0.7) + 6.0*(1-0.7)</a:t>
            </a:r>
            <a:endParaRPr lang="en-US" dirty="0"/>
          </a:p>
        </p:txBody>
      </p:sp>
      <p:sp>
        <p:nvSpPr>
          <p:cNvPr id="68" name="Rectangle 67"/>
          <p:cNvSpPr>
            <a:spLocks/>
          </p:cNvSpPr>
          <p:nvPr/>
        </p:nvSpPr>
        <p:spPr>
          <a:xfrm>
            <a:off x="5334000" y="3810000"/>
            <a:ext cx="3505200" cy="6096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g(</a:t>
            </a:r>
            <a:r>
              <a:rPr lang="en-US" dirty="0" err="1" smtClean="0"/>
              <a:t>i</a:t>
            </a:r>
            <a:r>
              <a:rPr lang="en-US" dirty="0" smtClean="0"/>
              <a:t>) = </a:t>
            </a:r>
            <a:r>
              <a:rPr lang="el-GR" dirty="0" smtClean="0"/>
              <a:t>α</a:t>
            </a:r>
            <a:r>
              <a:rPr lang="en-US" dirty="0" smtClean="0"/>
              <a:t>*g(</a:t>
            </a:r>
            <a:r>
              <a:rPr lang="en-US" dirty="0" err="1" smtClean="0"/>
              <a:t>i</a:t>
            </a:r>
            <a:r>
              <a:rPr lang="en-US" dirty="0" smtClean="0"/>
              <a:t>) + (1-</a:t>
            </a:r>
            <a:r>
              <a:rPr lang="el-GR" dirty="0" smtClean="0"/>
              <a:t>α</a:t>
            </a:r>
            <a:r>
              <a:rPr lang="en-US" dirty="0" smtClean="0"/>
              <a:t>)*g(j)</a:t>
            </a:r>
            <a:endParaRPr lang="en-US" dirty="0"/>
          </a:p>
        </p:txBody>
      </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1057"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p:cNvSpPr>
            <a:spLocks noChangeAspect="1"/>
          </p:cNvSpPr>
          <p:nvPr/>
        </p:nvSpPr>
        <p:spPr>
          <a:xfrm>
            <a:off x="3124200" y="5257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2.5</a:t>
            </a:r>
            <a:endParaRPr lang="en-US" dirty="0"/>
          </a:p>
        </p:txBody>
      </p:sp>
      <p:sp>
        <p:nvSpPr>
          <p:cNvPr id="71" name="Rectangle 70"/>
          <p:cNvSpPr>
            <a:spLocks noChangeAspect="1"/>
          </p:cNvSpPr>
          <p:nvPr/>
        </p:nvSpPr>
        <p:spPr>
          <a:xfrm>
            <a:off x="2590800" y="52578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g(2) = 6.0*(0.7) + 1.0*(1-0.7)</a:t>
            </a:r>
            <a:endParaRPr lang="en-US" dirty="0"/>
          </a:p>
        </p:txBody>
      </p:sp>
      <p:sp>
        <p:nvSpPr>
          <p:cNvPr id="72" name="Rectangle 71"/>
          <p:cNvSpPr>
            <a:spLocks noChangeAspect="1"/>
          </p:cNvSpPr>
          <p:nvPr/>
        </p:nvSpPr>
        <p:spPr>
          <a:xfrm>
            <a:off x="5181600" y="52578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4.5</a:t>
            </a:r>
            <a:endParaRPr lang="en-US" dirty="0"/>
          </a:p>
        </p:txBody>
      </p:sp>
      <p:cxnSp>
        <p:nvCxnSpPr>
          <p:cNvPr id="73" name="Straight Arrow Connector 72"/>
          <p:cNvCxnSpPr/>
          <p:nvPr/>
        </p:nvCxnSpPr>
        <p:spPr>
          <a:xfrm rot="16200000" flipH="1">
            <a:off x="4743450" y="4476750"/>
            <a:ext cx="838200" cy="7239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5A9B7FCB-BB9F-4259-BABC-810197A49197}" type="slidenum">
              <a:rPr lang="en-GB" smtClean="0"/>
              <a:pPr/>
              <a:t>21</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21F559A0-ECC5-4040-A91B-2D7E27843025}" type="datetime3">
              <a:rPr lang="en-GB" smtClean="0"/>
              <a:t>14 November, 2017</a:t>
            </a:fld>
            <a:endParaRPr lang="en-GB" dirty="0"/>
          </a:p>
        </p:txBody>
      </p:sp>
    </p:spTree>
    <p:extLst>
      <p:ext uri="{BB962C8B-B14F-4D97-AF65-F5344CB8AC3E}">
        <p14:creationId xmlns:p14="http://schemas.microsoft.com/office/powerpoint/2010/main" val="2324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33333E-6 -4.02498E-6 L -3.33333E-6 -0.16655 " pathEditMode="relative" rAng="0" ptsTypes="AA">
                                      <p:cBhvr>
                                        <p:cTn id="11" dur="500" fill="hold"/>
                                        <p:tgtEl>
                                          <p:spTgt spid="33"/>
                                        </p:tgtEl>
                                        <p:attrNameLst>
                                          <p:attrName>ppt_x</p:attrName>
                                          <p:attrName>ppt_y</p:attrName>
                                        </p:attrNameLst>
                                      </p:cBhvr>
                                      <p:rCtr x="0" y="-8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grpId="1" nodeType="clickEffect">
                                  <p:stCondLst>
                                    <p:cond delay="0"/>
                                  </p:stCondLst>
                                  <p:childTnLst>
                                    <p:animMotion origin="layout" path="M -3.33333E-6 -4.82767E-6 L 0.06667 -4.82767E-6 " pathEditMode="relative" rAng="0" ptsTypes="AA">
                                      <p:cBhvr>
                                        <p:cTn id="36" dur="500" fill="hold"/>
                                        <p:tgtEl>
                                          <p:spTgt spid="55"/>
                                        </p:tgtEl>
                                        <p:attrNameLst>
                                          <p:attrName>ppt_x</p:attrName>
                                          <p:attrName>ppt_y</p:attrName>
                                        </p:attrNameLst>
                                      </p:cBhvr>
                                      <p:rCtr x="33" y="0"/>
                                    </p:animMotion>
                                  </p:childTnLst>
                                </p:cTn>
                              </p:par>
                            </p:childTnLst>
                          </p:cTn>
                        </p:par>
                        <p:par>
                          <p:cTn id="37" fill="hold">
                            <p:stCondLst>
                              <p:cond delay="500"/>
                            </p:stCondLst>
                            <p:childTnLst>
                              <p:par>
                                <p:cTn id="38" presetID="63" presetClass="path" presetSubtype="0" accel="50000" decel="50000" fill="hold" grpId="2" nodeType="afterEffect">
                                  <p:stCondLst>
                                    <p:cond delay="0"/>
                                  </p:stCondLst>
                                  <p:childTnLst>
                                    <p:animMotion origin="layout" path="M 0.06667 -4.82767E-6 L 0.14167 -4.82767E-6 " pathEditMode="relative" rAng="0" ptsTypes="AA">
                                      <p:cBhvr>
                                        <p:cTn id="39" dur="500" fill="hold"/>
                                        <p:tgtEl>
                                          <p:spTgt spid="55"/>
                                        </p:tgtEl>
                                        <p:attrNameLst>
                                          <p:attrName>ppt_x</p:attrName>
                                          <p:attrName>ppt_y</p:attrName>
                                        </p:attrNameLst>
                                      </p:cBhvr>
                                      <p:rCtr x="38" y="0"/>
                                    </p:animMotion>
                                  </p:childTnLst>
                                </p:cTn>
                              </p:par>
                            </p:childTnLst>
                          </p:cTn>
                        </p:par>
                        <p:par>
                          <p:cTn id="40" fill="hold">
                            <p:stCondLst>
                              <p:cond delay="1000"/>
                            </p:stCondLst>
                            <p:childTnLst>
                              <p:par>
                                <p:cTn id="41" presetID="63" presetClass="path" presetSubtype="0" accel="50000" decel="50000" fill="hold" grpId="3" nodeType="afterEffect">
                                  <p:stCondLst>
                                    <p:cond delay="0"/>
                                  </p:stCondLst>
                                  <p:childTnLst>
                                    <p:animMotion origin="layout" path="M 0.14167 -4.82767E-6 L 0.21667 -4.82767E-6 " pathEditMode="relative" rAng="0" ptsTypes="AA">
                                      <p:cBhvr>
                                        <p:cTn id="42" dur="500" fill="hold"/>
                                        <p:tgtEl>
                                          <p:spTgt spid="55"/>
                                        </p:tgtEl>
                                        <p:attrNameLst>
                                          <p:attrName>ppt_x</p:attrName>
                                          <p:attrName>ppt_y</p:attrName>
                                        </p:attrNameLst>
                                      </p:cBhvr>
                                      <p:rCtr x="38" y="0"/>
                                    </p:animMotion>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10"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500"/>
                                        <p:tgtEl>
                                          <p:spTgt spid="6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67"/>
                                        </p:tgtEl>
                                      </p:cBhvr>
                                    </p:animEffect>
                                    <p:set>
                                      <p:cBhvr>
                                        <p:cTn id="91" dur="1" fill="hold">
                                          <p:stCondLst>
                                            <p:cond delay="499"/>
                                          </p:stCondLst>
                                        </p:cTn>
                                        <p:tgtEl>
                                          <p:spTgt spid="67"/>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71"/>
                                        </p:tgtEl>
                                      </p:cBhvr>
                                    </p:animEffect>
                                    <p:set>
                                      <p:cBhvr>
                                        <p:cTn id="109" dur="1" fill="hold">
                                          <p:stCondLst>
                                            <p:cond delay="499"/>
                                          </p:stCondLst>
                                        </p:cTn>
                                        <p:tgtEl>
                                          <p:spTgt spid="71"/>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500"/>
                                        <p:tgtEl>
                                          <p:spTgt spid="72"/>
                                        </p:tgtEl>
                                      </p:cBhvr>
                                    </p:animEffect>
                                  </p:childTnLst>
                                </p:cTn>
                              </p:par>
                            </p:childTnLst>
                          </p:cTn>
                        </p:par>
                      </p:childTnLst>
                    </p:cTn>
                  </p:par>
                  <p:par>
                    <p:cTn id="113" fill="hold">
                      <p:stCondLst>
                        <p:cond delay="indefinite"/>
                      </p:stCondLst>
                      <p:childTnLst>
                        <p:par>
                          <p:cTn id="114" fill="hold">
                            <p:stCondLst>
                              <p:cond delay="0"/>
                            </p:stCondLst>
                            <p:childTnLst>
                              <p:par>
                                <p:cTn id="115" presetID="64" presetClass="path" presetSubtype="0" accel="50000" decel="50000" fill="hold" grpId="1" nodeType="clickEffect">
                                  <p:stCondLst>
                                    <p:cond delay="0"/>
                                  </p:stCondLst>
                                  <p:childTnLst>
                                    <p:animMotion origin="layout" path="M 3.33333E-6 3.33333E-6 L 3.33333E-6 -0.43426 " pathEditMode="relative" rAng="0" ptsTypes="AA">
                                      <p:cBhvr>
                                        <p:cTn id="116" dur="500" fill="hold"/>
                                        <p:tgtEl>
                                          <p:spTgt spid="72"/>
                                        </p:tgtEl>
                                        <p:attrNameLst>
                                          <p:attrName>ppt_x</p:attrName>
                                          <p:attrName>ppt_y</p:attrName>
                                        </p:attrNameLst>
                                      </p:cBhvr>
                                      <p:rCtr x="0" y="-217"/>
                                    </p:animMotion>
                                  </p:childTnLst>
                                </p:cTn>
                              </p:par>
                              <p:par>
                                <p:cTn id="117" presetID="64" presetClass="path" presetSubtype="0" accel="50000" decel="50000" fill="hold" grpId="1" nodeType="withEffect">
                                  <p:stCondLst>
                                    <p:cond delay="0"/>
                                  </p:stCondLst>
                                  <p:childTnLst>
                                    <p:animMotion origin="layout" path="M 3.33333E-6 3.33333E-6 L 3.33333E-6 -0.43426 " pathEditMode="relative" rAng="0" ptsTypes="AA">
                                      <p:cBhvr>
                                        <p:cTn id="118" dur="500" fill="hold"/>
                                        <p:tgtEl>
                                          <p:spTgt spid="70"/>
                                        </p:tgtEl>
                                        <p:attrNameLst>
                                          <p:attrName>ppt_x</p:attrName>
                                          <p:attrName>ppt_y</p:attrName>
                                        </p:attrNameLst>
                                      </p:cBhvr>
                                      <p:rCtr x="0" y="-2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39" grpId="1" animBg="1"/>
      <p:bldP spid="40" grpId="0" animBg="1"/>
      <p:bldP spid="40" grpId="1" animBg="1"/>
      <p:bldP spid="50" grpId="0" animBg="1"/>
      <p:bldP spid="50" grpId="1" animBg="1"/>
      <p:bldP spid="53" grpId="0" animBg="1"/>
      <p:bldP spid="54" grpId="0" animBg="1"/>
      <p:bldP spid="55" grpId="0" animBg="1"/>
      <p:bldP spid="55" grpId="1" animBg="1"/>
      <p:bldP spid="55" grpId="2" animBg="1"/>
      <p:bldP spid="55" grpId="3" animBg="1"/>
      <p:bldP spid="56" grpId="0" animBg="1"/>
      <p:bldP spid="67" grpId="0" animBg="1"/>
      <p:bldP spid="67" grpId="1" animBg="1"/>
      <p:bldP spid="68" grpId="0" animBg="1"/>
      <p:bldP spid="70" grpId="0" animBg="1"/>
      <p:bldP spid="70" grpId="1" animBg="1"/>
      <p:bldP spid="71" grpId="0" animBg="1"/>
      <p:bldP spid="71" grpId="1" animBg="1"/>
      <p:bldP spid="72" grpId="0" animBg="1"/>
      <p:bldP spid="7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7" y="1481329"/>
            <a:ext cx="6662693" cy="4525963"/>
          </a:xfrm>
        </p:spPr>
        <p:txBody>
          <a:bodyPr>
            <a:normAutofit/>
          </a:bodyPr>
          <a:lstStyle/>
          <a:p>
            <a:r>
              <a:rPr lang="en-US" dirty="0" smtClean="0"/>
              <a:t>Only Usable by First Two Parameters</a:t>
            </a:r>
          </a:p>
          <a:p>
            <a:endParaRPr lang="en-US" dirty="0" smtClean="0"/>
          </a:p>
          <a:p>
            <a:r>
              <a:rPr lang="en-US" dirty="0" smtClean="0"/>
              <a:t>Denoted as “</a:t>
            </a:r>
            <a:r>
              <a:rPr lang="en-US" dirty="0" err="1" smtClean="0"/>
              <a:t>i</a:t>
            </a:r>
            <a:r>
              <a:rPr lang="en-US" dirty="0" smtClean="0"/>
              <a:t>”</a:t>
            </a:r>
          </a:p>
          <a:p>
            <a:endParaRPr lang="en-US" dirty="0" smtClean="0"/>
          </a:p>
          <a:p>
            <a:r>
              <a:rPr lang="en-US" dirty="0" smtClean="0"/>
              <a:t>Forces Primitive to Act on the Same Loci in Both Parents</a:t>
            </a:r>
          </a:p>
          <a:p>
            <a:endParaRPr lang="en-US" dirty="0" smtClean="0"/>
          </a:p>
        </p:txBody>
      </p:sp>
      <p:sp>
        <p:nvSpPr>
          <p:cNvPr id="3" name="Title 2"/>
          <p:cNvSpPr>
            <a:spLocks noGrp="1"/>
          </p:cNvSpPr>
          <p:nvPr>
            <p:ph type="title"/>
          </p:nvPr>
        </p:nvSpPr>
        <p:spPr/>
        <p:txBody>
          <a:bodyPr/>
          <a:lstStyle/>
          <a:p>
            <a:r>
              <a:rPr lang="en-US" dirty="0" smtClean="0"/>
              <a:t>The Inline Construct</a:t>
            </a:r>
            <a:endParaRPr lang="en-US" dirty="0"/>
          </a:p>
        </p:txBody>
      </p:sp>
      <p:sp>
        <p:nvSpPr>
          <p:cNvPr id="4" name="Rounded Rectangle 3"/>
          <p:cNvSpPr/>
          <p:nvPr/>
        </p:nvSpPr>
        <p:spPr>
          <a:xfrm>
            <a:off x="6629400" y="25146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Swap(r, </a:t>
            </a:r>
            <a:r>
              <a:rPr lang="en-US" dirty="0" err="1" smtClean="0"/>
              <a:t>i</a:t>
            </a:r>
            <a:r>
              <a:rPr lang="en-US" dirty="0" smtClean="0"/>
              <a:t>, r)</a:t>
            </a:r>
            <a:endParaRPr lang="en-US" dirty="0"/>
          </a:p>
        </p:txBody>
      </p:sp>
      <p:sp>
        <p:nvSpPr>
          <p:cNvPr id="6" name="Down Arrow 5"/>
          <p:cNvSpPr/>
          <p:nvPr/>
        </p:nvSpPr>
        <p:spPr>
          <a:xfrm>
            <a:off x="7757592" y="2209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Slide Number Placeholder 4"/>
          <p:cNvSpPr>
            <a:spLocks noGrp="1"/>
          </p:cNvSpPr>
          <p:nvPr>
            <p:ph type="sldNum" sz="quarter" idx="12"/>
          </p:nvPr>
        </p:nvSpPr>
        <p:spPr/>
        <p:txBody>
          <a:bodyPr/>
          <a:lstStyle/>
          <a:p>
            <a:fld id="{5A9B7FCB-BB9F-4259-BABC-810197A49197}" type="slidenum">
              <a:rPr lang="en-GB" smtClean="0"/>
              <a:pPr/>
              <a:t>22</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9670CE1D-E94E-4C0F-966A-54042823A4CE}" type="datetime3">
              <a:rPr lang="en-GB" smtClean="0"/>
              <a:t>14 November, 2017</a:t>
            </a:fld>
            <a:endParaRPr lang="en-GB" dirty="0"/>
          </a:p>
        </p:txBody>
      </p:sp>
    </p:spTree>
    <p:extLst>
      <p:ext uri="{BB962C8B-B14F-4D97-AF65-F5344CB8AC3E}">
        <p14:creationId xmlns:p14="http://schemas.microsoft.com/office/powerpoint/2010/main" val="357295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3" name="Group 22"/>
          <p:cNvGrpSpPr/>
          <p:nvPr/>
        </p:nvGrpSpPr>
        <p:grpSpPr>
          <a:xfrm>
            <a:off x="3124200" y="1295400"/>
            <a:ext cx="5486400" cy="1676400"/>
            <a:chOff x="1905000" y="1295400"/>
            <a:chExt cx="5486400" cy="1676400"/>
          </a:xfrm>
        </p:grpSpPr>
        <p:grpSp>
          <p:nvGrpSpPr>
            <p:cNvPr id="4" name="Group 12"/>
            <p:cNvGrpSpPr>
              <a:grpSpLocks noChangeAspect="1"/>
            </p:cNvGrpSpPr>
            <p:nvPr/>
          </p:nvGrpSpPr>
          <p:grpSpPr>
            <a:xfrm>
              <a:off x="19050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grpSp>
        <p:grpSp>
          <p:nvGrpSpPr>
            <p:cNvPr id="5" name="Group 14"/>
            <p:cNvGrpSpPr>
              <a:grpSpLocks noChangeAspect="1"/>
            </p:cNvGrpSpPr>
            <p:nvPr/>
          </p:nvGrpSpPr>
          <p:grpSpPr>
            <a:xfrm>
              <a:off x="46482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32766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Concatenate Genes</a:t>
              </a:r>
              <a:endParaRPr lang="en-US" dirty="0"/>
            </a:p>
          </p:txBody>
        </p:sp>
      </p:grpSp>
      <p:sp>
        <p:nvSpPr>
          <p:cNvPr id="32" name="Rounded Rectangle 31"/>
          <p:cNvSpPr/>
          <p:nvPr/>
        </p:nvSpPr>
        <p:spPr>
          <a:xfrm>
            <a:off x="457200" y="5486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Swap(r, </a:t>
            </a:r>
            <a:r>
              <a:rPr lang="en-US" dirty="0" err="1" smtClean="0"/>
              <a:t>i</a:t>
            </a:r>
            <a:r>
              <a:rPr lang="en-US" dirty="0" smtClean="0"/>
              <a:t>, r)</a:t>
            </a:r>
            <a:endParaRPr lang="en-US" dirty="0"/>
          </a:p>
        </p:txBody>
      </p:sp>
      <p:grpSp>
        <p:nvGrpSpPr>
          <p:cNvPr id="41" name="Group 40"/>
          <p:cNvGrpSpPr/>
          <p:nvPr/>
        </p:nvGrpSpPr>
        <p:grpSpPr>
          <a:xfrm>
            <a:off x="228601" y="2057400"/>
            <a:ext cx="2487168" cy="3429000"/>
            <a:chOff x="228600" y="2057400"/>
            <a:chExt cx="2487168" cy="3429000"/>
          </a:xfrm>
        </p:grpSpPr>
        <p:sp>
          <p:nvSpPr>
            <p:cNvPr id="33" name="Rounded Rectangle 32"/>
            <p:cNvSpPr/>
            <p:nvPr/>
          </p:nvSpPr>
          <p:spPr>
            <a:xfrm>
              <a:off x="457200" y="4343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31" name="Rounded Rectangle 30"/>
            <p:cNvSpPr/>
            <p:nvPr/>
          </p:nvSpPr>
          <p:spPr>
            <a:xfrm>
              <a:off x="457200" y="3200400"/>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Swap(3, 5, 2)</a:t>
              </a:r>
              <a:endParaRPr lang="en-US" dirty="0"/>
            </a:p>
          </p:txBody>
        </p:sp>
        <p:sp>
          <p:nvSpPr>
            <p:cNvPr id="34" name="Rounded Rectangle 33"/>
            <p:cNvSpPr/>
            <p:nvPr/>
          </p:nvSpPr>
          <p:spPr>
            <a:xfrm>
              <a:off x="228600" y="205740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a:endCxn id="32" idx="0"/>
            </p:cNvCxnSpPr>
            <p:nvPr/>
          </p:nvCxnSpPr>
          <p:spPr>
            <a:xfrm rot="5400000">
              <a:off x="1104900" y="5143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104900" y="4000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04900" y="2857500"/>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2081"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Down Arrow 41"/>
          <p:cNvSpPr/>
          <p:nvPr/>
        </p:nvSpPr>
        <p:spPr>
          <a:xfrm>
            <a:off x="1321294" y="2797946"/>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3" name="Down Arrow 42"/>
          <p:cNvSpPr/>
          <p:nvPr/>
        </p:nvSpPr>
        <p:spPr>
          <a:xfrm>
            <a:off x="3352800" y="1828800"/>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4" name="Down Arrow 43"/>
          <p:cNvSpPr/>
          <p:nvPr/>
        </p:nvSpPr>
        <p:spPr>
          <a:xfrm>
            <a:off x="3986097" y="1822882"/>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5" name="Down Arrow 44"/>
          <p:cNvSpPr/>
          <p:nvPr/>
        </p:nvSpPr>
        <p:spPr>
          <a:xfrm>
            <a:off x="1571348" y="2799427"/>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6" name="Down Arrow 45"/>
          <p:cNvSpPr/>
          <p:nvPr/>
        </p:nvSpPr>
        <p:spPr>
          <a:xfrm>
            <a:off x="1830279" y="279202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1" name="Rectangle 50"/>
          <p:cNvSpPr/>
          <p:nvPr/>
        </p:nvSpPr>
        <p:spPr>
          <a:xfrm>
            <a:off x="5843111" y="2288958"/>
            <a:ext cx="45719" cy="685800"/>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52" name="Rectangle 51"/>
          <p:cNvSpPr>
            <a:spLocks noChangeAspect="1"/>
          </p:cNvSpPr>
          <p:nvPr/>
        </p:nvSpPr>
        <p:spPr>
          <a:xfrm>
            <a:off x="3793724" y="228747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a:t>2</a:t>
            </a:r>
            <a:r>
              <a:rPr lang="en-US" dirty="0" smtClean="0"/>
              <a:t>.0</a:t>
            </a:r>
            <a:endParaRPr lang="en-US" dirty="0"/>
          </a:p>
        </p:txBody>
      </p:sp>
      <p:sp>
        <p:nvSpPr>
          <p:cNvPr id="57" name="Rectangle 56"/>
          <p:cNvSpPr>
            <a:spLocks noChangeAspect="1"/>
          </p:cNvSpPr>
          <p:nvPr/>
        </p:nvSpPr>
        <p:spPr>
          <a:xfrm>
            <a:off x="6554679" y="2287479"/>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4.0</a:t>
            </a:r>
            <a:endParaRPr lang="en-US" dirty="0"/>
          </a:p>
        </p:txBody>
      </p:sp>
      <p:sp>
        <p:nvSpPr>
          <p:cNvPr id="49" name="Rectangle 48"/>
          <p:cNvSpPr/>
          <p:nvPr/>
        </p:nvSpPr>
        <p:spPr>
          <a:xfrm>
            <a:off x="6556875" y="2287479"/>
            <a:ext cx="688759"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48" name="Rectangle 47"/>
          <p:cNvSpPr/>
          <p:nvPr/>
        </p:nvSpPr>
        <p:spPr>
          <a:xfrm>
            <a:off x="3803317" y="2286000"/>
            <a:ext cx="688759" cy="685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23</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A49CE2C3-E172-48CC-ABAB-BFE8BC12B28D}" type="datetime3">
              <a:rPr lang="en-GB" smtClean="0"/>
              <a:t>14 November, 2017</a:t>
            </a:fld>
            <a:endParaRPr lang="en-GB" dirty="0"/>
          </a:p>
        </p:txBody>
      </p:sp>
    </p:spTree>
    <p:extLst>
      <p:ext uri="{BB962C8B-B14F-4D97-AF65-F5344CB8AC3E}">
        <p14:creationId xmlns:p14="http://schemas.microsoft.com/office/powerpoint/2010/main" val="24606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0 0  L 0 -0.3331  E" pathEditMode="relative" ptsTypes="">
                                      <p:cBhvr>
                                        <p:cTn id="11" dur="500" fill="hold"/>
                                        <p:tgtEl>
                                          <p:spTgt spid="3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500"/>
                            </p:stCondLst>
                            <p:childTnLst>
                              <p:par>
                                <p:cTn id="23" presetID="63" presetClass="path" presetSubtype="0" accel="50000" decel="50000" fill="hold" grpId="1" nodeType="afterEffect">
                                  <p:stCondLst>
                                    <p:cond delay="0"/>
                                  </p:stCondLst>
                                  <p:childTnLst>
                                    <p:animMotion origin="layout" path="M -3.33333E-6 -4.82767E-6 L 0.06667 -4.82767E-6 " pathEditMode="relative" rAng="0" ptsTypes="AA">
                                      <p:cBhvr>
                                        <p:cTn id="24" dur="500" fill="hold"/>
                                        <p:tgtEl>
                                          <p:spTgt spid="43"/>
                                        </p:tgtEl>
                                        <p:attrNameLst>
                                          <p:attrName>ppt_x</p:attrName>
                                          <p:attrName>ppt_y</p:attrName>
                                        </p:attrNameLst>
                                      </p:cBhvr>
                                      <p:rCtr x="33" y="0"/>
                                    </p:animMotion>
                                  </p:childTnLst>
                                </p:cTn>
                              </p:par>
                            </p:childTnLst>
                          </p:cTn>
                        </p:par>
                        <p:par>
                          <p:cTn id="25" fill="hold">
                            <p:stCondLst>
                              <p:cond delay="1000"/>
                            </p:stCondLst>
                            <p:childTnLst>
                              <p:par>
                                <p:cTn id="26" presetID="63" presetClass="path" presetSubtype="0" accel="50000" decel="50000" fill="hold" grpId="2" nodeType="afterEffect">
                                  <p:stCondLst>
                                    <p:cond delay="0"/>
                                  </p:stCondLst>
                                  <p:childTnLst>
                                    <p:animMotion origin="layout" path="M 0.06667 -4.82767E-6 L 0.14167 -4.82767E-6 " pathEditMode="relative" rAng="0" ptsTypes="AA">
                                      <p:cBhvr>
                                        <p:cTn id="27" dur="500" fill="hold"/>
                                        <p:tgtEl>
                                          <p:spTgt spid="43"/>
                                        </p:tgtEl>
                                        <p:attrNameLst>
                                          <p:attrName>ppt_x</p:attrName>
                                          <p:attrName>ppt_y</p:attrName>
                                        </p:attrNameLst>
                                      </p:cBhvr>
                                      <p:rCtr x="38" y="0"/>
                                    </p:animMotion>
                                  </p:childTnLst>
                                </p:cTn>
                              </p:par>
                            </p:childTnLst>
                          </p:cTn>
                        </p:par>
                        <p:par>
                          <p:cTn id="28" fill="hold">
                            <p:stCondLst>
                              <p:cond delay="1500"/>
                            </p:stCondLst>
                            <p:childTnLst>
                              <p:par>
                                <p:cTn id="29" presetID="63" presetClass="path" presetSubtype="0" accel="50000" decel="50000" fill="hold" grpId="3" nodeType="afterEffect">
                                  <p:stCondLst>
                                    <p:cond delay="0"/>
                                  </p:stCondLst>
                                  <p:childTnLst>
                                    <p:animMotion origin="layout" path="M 0.14167 -4.82767E-6 L 0.21667 -4.82767E-6 " pathEditMode="relative" rAng="0" ptsTypes="AA">
                                      <p:cBhvr>
                                        <p:cTn id="30" dur="500" fill="hold"/>
                                        <p:tgtEl>
                                          <p:spTgt spid="43"/>
                                        </p:tgtEl>
                                        <p:attrNameLst>
                                          <p:attrName>ppt_x</p:attrName>
                                          <p:attrName>ppt_y</p:attrName>
                                        </p:attrNameLst>
                                      </p:cBhvr>
                                      <p:rCtr x="38" y="0"/>
                                    </p:animMotion>
                                  </p:childTnLst>
                                </p:cTn>
                              </p:par>
                            </p:childTnLst>
                          </p:cTn>
                        </p:par>
                        <p:par>
                          <p:cTn id="31" fill="hold">
                            <p:stCondLst>
                              <p:cond delay="2000"/>
                            </p:stCondLst>
                            <p:childTnLst>
                              <p:par>
                                <p:cTn id="32" presetID="63" presetClass="path" presetSubtype="0" accel="50000" decel="50000" fill="hold" grpId="4" nodeType="afterEffect">
                                  <p:stCondLst>
                                    <p:cond delay="0"/>
                                  </p:stCondLst>
                                  <p:childTnLst>
                                    <p:animMotion origin="layout" path="M 0.21667 -4.82767E-6 L 0.29098 -4.82767E-6 " pathEditMode="relative" rAng="0" ptsTypes="AA">
                                      <p:cBhvr>
                                        <p:cTn id="33" dur="500" fill="hold"/>
                                        <p:tgtEl>
                                          <p:spTgt spid="43"/>
                                        </p:tgtEl>
                                        <p:attrNameLst>
                                          <p:attrName>ppt_x</p:attrName>
                                          <p:attrName>ppt_y</p:attrName>
                                        </p:attrNameLst>
                                      </p:cBhvr>
                                      <p:rCtr x="37" y="0"/>
                                    </p:animMotion>
                                  </p:childTnLst>
                                </p:cTn>
                              </p:par>
                            </p:childTnLst>
                          </p:cTn>
                        </p:par>
                        <p:par>
                          <p:cTn id="34" fill="hold">
                            <p:stCondLst>
                              <p:cond delay="2500"/>
                            </p:stCondLst>
                            <p:childTnLst>
                              <p:par>
                                <p:cTn id="35" presetID="63" presetClass="path" presetSubtype="0" accel="50000" decel="50000" fill="hold" grpId="5" nodeType="afterEffect">
                                  <p:stCondLst>
                                    <p:cond delay="0"/>
                                  </p:stCondLst>
                                  <p:childTnLst>
                                    <p:animMotion origin="layout" path="M 0.29098 -4.82767E-6 L 0.36719 -4.82767E-6 " pathEditMode="relative" rAng="0" ptsTypes="AA">
                                      <p:cBhvr>
                                        <p:cTn id="36" dur="500" fill="hold"/>
                                        <p:tgtEl>
                                          <p:spTgt spid="43"/>
                                        </p:tgtEl>
                                        <p:attrNameLst>
                                          <p:attrName>ppt_x</p:attrName>
                                          <p:attrName>ppt_y</p:attrName>
                                        </p:attrNameLst>
                                      </p:cBhvr>
                                      <p:rCtr x="38" y="0"/>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51"/>
                                        </p:tgtEl>
                                      </p:cBhvr>
                                    </p:animEffect>
                                    <p:set>
                                      <p:cBhvr>
                                        <p:cTn id="59" dur="1" fill="hold">
                                          <p:stCondLst>
                                            <p:cond delay="499"/>
                                          </p:stCondLst>
                                        </p:cTn>
                                        <p:tgtEl>
                                          <p:spTgt spid="5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5"/>
                                        </p:tgtEl>
                                      </p:cBhvr>
                                    </p:animEffect>
                                    <p:set>
                                      <p:cBhvr>
                                        <p:cTn id="64" dur="1" fill="hold">
                                          <p:stCondLst>
                                            <p:cond delay="499"/>
                                          </p:stCondLst>
                                        </p:cTn>
                                        <p:tgtEl>
                                          <p:spTgt spid="4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par>
                                <p:cTn id="76" presetID="10" presetClass="entr" presetSubtype="0" fill="hold" grpId="3"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3"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0" nodeType="clickEffect">
                                  <p:stCondLst>
                                    <p:cond delay="0"/>
                                  </p:stCondLst>
                                  <p:childTnLst>
                                    <p:animMotion origin="layout" path="M 0 0  L 0 0.3331  E" pathEditMode="relative" ptsTypes="">
                                      <p:cBhvr>
                                        <p:cTn id="85" dur="500" fill="hold"/>
                                        <p:tgtEl>
                                          <p:spTgt spid="52"/>
                                        </p:tgtEl>
                                        <p:attrNameLst>
                                          <p:attrName>ppt_x</p:attrName>
                                          <p:attrName>ppt_y</p:attrName>
                                        </p:attrNameLst>
                                      </p:cBhvr>
                                    </p:animMotion>
                                  </p:childTnLst>
                                </p:cTn>
                              </p:par>
                              <p:par>
                                <p:cTn id="86" presetID="10" presetClass="exit" presetSubtype="0" fill="hold" grpId="1"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0 0  L 0 0.3331  E" pathEditMode="relative" ptsTypes="">
                                      <p:cBhvr>
                                        <p:cTn id="90" dur="500" fill="hold"/>
                                        <p:tgtEl>
                                          <p:spTgt spid="57"/>
                                        </p:tgtEl>
                                        <p:attrNameLst>
                                          <p:attrName>ppt_x</p:attrName>
                                          <p:attrName>ppt_y</p:attrName>
                                        </p:attrNameLst>
                                      </p:cBhvr>
                                    </p:animMotion>
                                  </p:childTnLst>
                                </p:cTn>
                              </p:par>
                            </p:childTnLst>
                          </p:cTn>
                        </p:par>
                      </p:childTnLst>
                    </p:cTn>
                  </p:par>
                  <p:par>
                    <p:cTn id="91" fill="hold">
                      <p:stCondLst>
                        <p:cond delay="indefinite"/>
                      </p:stCondLst>
                      <p:childTnLst>
                        <p:par>
                          <p:cTn id="92" fill="hold">
                            <p:stCondLst>
                              <p:cond delay="0"/>
                            </p:stCondLst>
                            <p:childTnLst>
                              <p:par>
                                <p:cTn id="93" presetID="44" presetClass="path" presetSubtype="0" accel="50000" decel="50000" fill="hold" grpId="1" nodeType="clickEffect">
                                  <p:stCondLst>
                                    <p:cond delay="0"/>
                                  </p:stCondLst>
                                  <p:childTnLst>
                                    <p:animMotion origin="layout" path="M -5.55556E-7 0.3331 L 0.08021 0.2799 C 0.09705 0.26787 0.12222 0.26116 0.14844 0.26116 C 0.17847 0.26116 0.20243 0.26787 0.21927 0.2799 L 0.29965 0.3331 " pathEditMode="relative" rAng="0" ptsTypes="FffFF">
                                      <p:cBhvr>
                                        <p:cTn id="94" dur="500" fill="hold"/>
                                        <p:tgtEl>
                                          <p:spTgt spid="52"/>
                                        </p:tgtEl>
                                        <p:attrNameLst>
                                          <p:attrName>ppt_x</p:attrName>
                                          <p:attrName>ppt_y</p:attrName>
                                        </p:attrNameLst>
                                      </p:cBhvr>
                                      <p:rCtr x="150" y="-36"/>
                                    </p:animMotion>
                                  </p:childTnLst>
                                </p:cTn>
                              </p:par>
                              <p:par>
                                <p:cTn id="95" presetID="37" presetClass="path" presetSubtype="0" accel="50000" decel="50000" fill="hold" grpId="1" nodeType="withEffect">
                                  <p:stCondLst>
                                    <p:cond delay="0"/>
                                  </p:stCondLst>
                                  <p:childTnLst>
                                    <p:animMotion origin="layout" path="M -2.77778E-7 0.3331 L -0.0816 0.39278 C -0.09861 0.4062 -0.12413 0.41407 -0.15069 0.41407 C -0.18125 0.41407 -0.20538 0.4062 -0.22222 0.39278 L -0.30347 0.3331 " pathEditMode="relative" rAng="0" ptsTypes="FffFF">
                                      <p:cBhvr>
                                        <p:cTn id="96" dur="500" fill="hold"/>
                                        <p:tgtEl>
                                          <p:spTgt spid="57"/>
                                        </p:tgtEl>
                                        <p:attrNameLst>
                                          <p:attrName>ppt_x</p:attrName>
                                          <p:attrName>ppt_y</p:attrName>
                                        </p:attrNameLst>
                                      </p:cBhvr>
                                      <p:rCtr x="-152" y="40"/>
                                    </p:animMotion>
                                  </p:childTnLst>
                                </p:cTn>
                              </p:par>
                            </p:childTnLst>
                          </p:cTn>
                        </p:par>
                      </p:childTnLst>
                    </p:cTn>
                  </p:par>
                  <p:par>
                    <p:cTn id="97" fill="hold">
                      <p:stCondLst>
                        <p:cond delay="indefinite"/>
                      </p:stCondLst>
                      <p:childTnLst>
                        <p:par>
                          <p:cTn id="98" fill="hold">
                            <p:stCondLst>
                              <p:cond delay="0"/>
                            </p:stCondLst>
                            <p:childTnLst>
                              <p:par>
                                <p:cTn id="99" presetID="64" presetClass="path" presetSubtype="0" accel="50000" decel="50000" fill="hold" grpId="2" nodeType="clickEffect">
                                  <p:stCondLst>
                                    <p:cond delay="0"/>
                                  </p:stCondLst>
                                  <p:childTnLst>
                                    <p:animMotion origin="layout" path="M -0.30191 0.3331 L -0.30191 3.25237E-6 " pathEditMode="relative" rAng="0" ptsTypes="AA">
                                      <p:cBhvr>
                                        <p:cTn id="100" dur="500" fill="hold"/>
                                        <p:tgtEl>
                                          <p:spTgt spid="57"/>
                                        </p:tgtEl>
                                        <p:attrNameLst>
                                          <p:attrName>ppt_x</p:attrName>
                                          <p:attrName>ppt_y</p:attrName>
                                        </p:attrNameLst>
                                      </p:cBhvr>
                                      <p:rCtr x="0" y="-167"/>
                                    </p:animMotion>
                                  </p:childTnLst>
                                </p:cTn>
                              </p:par>
                              <p:par>
                                <p:cTn id="101" presetID="64" presetClass="path" presetSubtype="0" accel="50000" decel="50000" fill="hold" grpId="2" nodeType="withEffect">
                                  <p:stCondLst>
                                    <p:cond delay="0"/>
                                  </p:stCondLst>
                                  <p:childTnLst>
                                    <p:animMotion origin="layout" path="M 0.30191 0.3331 L 0.30191 1.93153E-6 " pathEditMode="relative" rAng="0" ptsTypes="AA">
                                      <p:cBhvr>
                                        <p:cTn id="102" dur="500" fill="hold"/>
                                        <p:tgtEl>
                                          <p:spTgt spid="52"/>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animBg="1"/>
      <p:bldP spid="42" grpId="1" animBg="1"/>
      <p:bldP spid="43" grpId="0" animBg="1"/>
      <p:bldP spid="43" grpId="1" animBg="1"/>
      <p:bldP spid="43" grpId="2" animBg="1"/>
      <p:bldP spid="43" grpId="3" animBg="1"/>
      <p:bldP spid="43" grpId="4" animBg="1"/>
      <p:bldP spid="43" grpId="5" animBg="1"/>
      <p:bldP spid="44" grpId="0" animBg="1"/>
      <p:bldP spid="45" grpId="0" animBg="1"/>
      <p:bldP spid="45" grpId="1" animBg="1"/>
      <p:bldP spid="46" grpId="0" animBg="1"/>
      <p:bldP spid="46" grpId="1" animBg="1"/>
      <p:bldP spid="51" grpId="0" animBg="1"/>
      <p:bldP spid="51" grpId="1" animBg="1"/>
      <p:bldP spid="52" grpId="0" animBg="1"/>
      <p:bldP spid="52" grpId="1" animBg="1"/>
      <p:bldP spid="52" grpId="2" animBg="1"/>
      <p:bldP spid="52" grpId="3" animBg="1"/>
      <p:bldP spid="57" grpId="0" animBg="1"/>
      <p:bldP spid="57" grpId="1" animBg="1"/>
      <p:bldP spid="57" grpId="2" animBg="1"/>
      <p:bldP spid="57" grpId="3" animBg="1"/>
      <p:bldP spid="49"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Applying an SCX</a:t>
            </a:r>
            <a:endParaRPr lang="en-US" dirty="0"/>
          </a:p>
        </p:txBody>
      </p:sp>
      <p:grpSp>
        <p:nvGrpSpPr>
          <p:cNvPr id="4" name="Group 12"/>
          <p:cNvGrpSpPr>
            <a:grpSpLocks noChangeAspect="1"/>
          </p:cNvGrpSpPr>
          <p:nvPr/>
        </p:nvGrpSpPr>
        <p:grpSpPr>
          <a:xfrm>
            <a:off x="3124200" y="2286000"/>
            <a:ext cx="2743200" cy="685800"/>
            <a:chOff x="1066800" y="1371600"/>
            <a:chExt cx="3657600" cy="914400"/>
          </a:xfrm>
        </p:grpSpPr>
        <p:sp>
          <p:nvSpPr>
            <p:cNvPr id="7" name="Rectangle 6"/>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8" name="Rectangle 7"/>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a:t>
              </a:r>
              <a:endParaRPr lang="en-US" dirty="0"/>
            </a:p>
          </p:txBody>
        </p:sp>
        <p:sp>
          <p:nvSpPr>
            <p:cNvPr id="11" name="Rectangle 10"/>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12" name="Rectangle 11"/>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a:t>
              </a:r>
              <a:endParaRPr lang="en-US" dirty="0"/>
            </a:p>
          </p:txBody>
        </p:sp>
      </p:grpSp>
      <p:grpSp>
        <p:nvGrpSpPr>
          <p:cNvPr id="5" name="Group 14"/>
          <p:cNvGrpSpPr>
            <a:grpSpLocks noChangeAspect="1"/>
          </p:cNvGrpSpPr>
          <p:nvPr/>
        </p:nvGrpSpPr>
        <p:grpSpPr>
          <a:xfrm>
            <a:off x="5867400" y="2286000"/>
            <a:ext cx="2743200" cy="685800"/>
            <a:chOff x="1066800" y="1371600"/>
            <a:chExt cx="3657600" cy="914400"/>
          </a:xfrm>
        </p:grpSpPr>
        <p:sp>
          <p:nvSpPr>
            <p:cNvPr id="16" name="Rectangle 15"/>
            <p:cNvSpPr>
              <a:spLocks noChangeAspect="1"/>
            </p:cNvSpPr>
            <p:nvPr/>
          </p:nvSpPr>
          <p:spPr>
            <a:xfrm>
              <a:off x="10668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7" name="Rectangle 16"/>
            <p:cNvSpPr>
              <a:spLocks noChangeAspect="1"/>
            </p:cNvSpPr>
            <p:nvPr/>
          </p:nvSpPr>
          <p:spPr>
            <a:xfrm>
              <a:off x="19812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18" name="Rectangle 17"/>
            <p:cNvSpPr>
              <a:spLocks noChangeAspect="1"/>
            </p:cNvSpPr>
            <p:nvPr/>
          </p:nvSpPr>
          <p:spPr>
            <a:xfrm>
              <a:off x="28956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sp>
          <p:nvSpPr>
            <p:cNvPr id="19" name="Rectangle 18"/>
            <p:cNvSpPr>
              <a:spLocks noChangeAspect="1"/>
            </p:cNvSpPr>
            <p:nvPr/>
          </p:nvSpPr>
          <p:spPr>
            <a:xfrm>
              <a:off x="3810000" y="137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grpSp>
      <p:sp>
        <p:nvSpPr>
          <p:cNvPr id="22" name="Rounded Rectangle 21"/>
          <p:cNvSpPr/>
          <p:nvPr/>
        </p:nvSpPr>
        <p:spPr>
          <a:xfrm>
            <a:off x="4495800" y="1295400"/>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Concatenate Genes</a:t>
            </a:r>
            <a:endParaRPr lang="en-US" dirty="0"/>
          </a:p>
        </p:txBody>
      </p:sp>
      <p:graphicFrame>
        <p:nvGraphicFramePr>
          <p:cNvPr id="69" name="Object 68"/>
          <p:cNvGraphicFramePr>
            <a:graphicFrameLocks noChangeAspect="1"/>
          </p:cNvGraphicFramePr>
          <p:nvPr/>
        </p:nvGraphicFramePr>
        <p:xfrm>
          <a:off x="4495800" y="2933700"/>
          <a:ext cx="914400" cy="198438"/>
        </p:xfrm>
        <a:graphic>
          <a:graphicData uri="http://schemas.openxmlformats.org/presentationml/2006/ole">
            <mc:AlternateContent xmlns:mc="http://schemas.openxmlformats.org/markup-compatibility/2006">
              <mc:Choice xmlns:v="urn:schemas-microsoft-com:vml" Requires="v">
                <p:oleObj spid="_x0000_s3105" name="Equation" r:id="rId3" imgW="914400" imgH="198720" progId="">
                  <p:embed/>
                </p:oleObj>
              </mc:Choice>
              <mc:Fallback>
                <p:oleObj name="Equation" r:id="rId3" imgW="914400" imgH="198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9337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ounded Rectangle 38"/>
          <p:cNvSpPr/>
          <p:nvPr/>
        </p:nvSpPr>
        <p:spPr>
          <a:xfrm>
            <a:off x="3118166" y="1293892"/>
            <a:ext cx="2743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Remove </a:t>
            </a:r>
            <a:r>
              <a:rPr lang="en-US" dirty="0" err="1" smtClean="0"/>
              <a:t>Exess</a:t>
            </a:r>
            <a:r>
              <a:rPr lang="en-US" dirty="0" smtClean="0"/>
              <a:t> Genes</a:t>
            </a:r>
            <a:endParaRPr lang="en-US" dirty="0"/>
          </a:p>
        </p:txBody>
      </p:sp>
      <p:sp>
        <p:nvSpPr>
          <p:cNvPr id="40" name="Rounded Rectangle 39"/>
          <p:cNvSpPr/>
          <p:nvPr/>
        </p:nvSpPr>
        <p:spPr>
          <a:xfrm>
            <a:off x="3348362" y="270325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Offspring Genes</a:t>
            </a:r>
            <a:endParaRPr lang="en-US" dirty="0"/>
          </a:p>
        </p:txBody>
      </p:sp>
      <p:sp>
        <p:nvSpPr>
          <p:cNvPr id="3" name="Slide Number Placeholder 2"/>
          <p:cNvSpPr>
            <a:spLocks noGrp="1"/>
          </p:cNvSpPr>
          <p:nvPr>
            <p:ph type="sldNum" sz="quarter" idx="12"/>
          </p:nvPr>
        </p:nvSpPr>
        <p:spPr/>
        <p:txBody>
          <a:bodyPr/>
          <a:lstStyle/>
          <a:p>
            <a:fld id="{5A9B7FCB-BB9F-4259-BABC-810197A49197}" type="slidenum">
              <a:rPr lang="en-GB" smtClean="0"/>
              <a:pPr/>
              <a:t>24</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74F5E0D4-8286-418C-9A13-CC39D1D21E4A}" type="datetime3">
              <a:rPr lang="en-GB" smtClean="0"/>
              <a:t>14 November, 2017</a:t>
            </a:fld>
            <a:endParaRPr lang="en-GB" dirty="0"/>
          </a:p>
        </p:txBody>
      </p:sp>
    </p:spTree>
    <p:extLst>
      <p:ext uri="{BB962C8B-B14F-4D97-AF65-F5344CB8AC3E}">
        <p14:creationId xmlns:p14="http://schemas.microsoft.com/office/powerpoint/2010/main" val="8823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1.40874E-6 L -0.15087 -1.40874E-6 " pathEditMode="relative" rAng="0" ptsTypes="AA">
                                      <p:cBhvr>
                                        <p:cTn id="6" dur="500" fill="hold"/>
                                        <p:tgtEl>
                                          <p:spTgt spid="22"/>
                                        </p:tgtEl>
                                        <p:attrNameLst>
                                          <p:attrName>ppt_x</p:attrName>
                                          <p:attrName>ppt_y</p:attrName>
                                        </p:attrNameLst>
                                      </p:cBhvr>
                                      <p:rCtr x="-76" y="0"/>
                                    </p:animMotion>
                                  </p:childTnLst>
                                </p:cTn>
                              </p:par>
                              <p:par>
                                <p:cTn id="7" presetID="35" presetClass="path" presetSubtype="0" accel="50000" decel="50000" fill="hold" nodeType="withEffect">
                                  <p:stCondLst>
                                    <p:cond delay="0"/>
                                  </p:stCondLst>
                                  <p:childTnLst>
                                    <p:animMotion origin="layout" path="M 3.33333E-6 2.68563E-6 L -0.15 2.68563E-6 " pathEditMode="relative" rAng="0" ptsTypes="AA">
                                      <p:cBhvr>
                                        <p:cTn id="8" dur="500" fill="hold"/>
                                        <p:tgtEl>
                                          <p:spTgt spid="4"/>
                                        </p:tgtEl>
                                        <p:attrNameLst>
                                          <p:attrName>ppt_x</p:attrName>
                                          <p:attrName>ppt_y</p:attrName>
                                        </p:attrNameLst>
                                      </p:cBhvr>
                                      <p:rCtr x="-75" y="0"/>
                                    </p:animMotion>
                                  </p:childTnLst>
                                </p:cTn>
                              </p:par>
                              <p:par>
                                <p:cTn id="9" presetID="35" presetClass="path" presetSubtype="0" accel="50000" decel="50000" fill="hold" nodeType="withEffect">
                                  <p:stCondLst>
                                    <p:cond delay="0"/>
                                  </p:stCondLst>
                                  <p:childTnLst>
                                    <p:animMotion origin="layout" path="M 3.33333E-6 2.68563E-6 L -0.15 2.68563E-6 " pathEditMode="relative" rAng="0" ptsTypes="AA">
                                      <p:cBhvr>
                                        <p:cTn id="10" dur="500" fill="hold"/>
                                        <p:tgtEl>
                                          <p:spTgt spid="5"/>
                                        </p:tgtEl>
                                        <p:attrNameLst>
                                          <p:attrName>ppt_x</p:attrName>
                                          <p:attrName>ppt_y</p:attrName>
                                        </p:attrNameLst>
                                      </p:cBhvr>
                                      <p:rCtr x="-75"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xit" presetSubtype="0" fill="hold" grpId="1"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15 2.68563E-6 L -0.07327 2.68563E-6 " pathEditMode="relative" rAng="0" ptsTypes="AA">
                                      <p:cBhvr>
                                        <p:cTn id="22" dur="500" fill="hold"/>
                                        <p:tgtEl>
                                          <p:spTgt spid="5"/>
                                        </p:tgtEl>
                                        <p:attrNameLst>
                                          <p:attrName>ppt_x</p:attrName>
                                          <p:attrName>ppt_y</p:attrName>
                                        </p:attrNameLst>
                                      </p:cBhvr>
                                      <p:rCtr x="38" y="0"/>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15 2.68563E-6 L -0.00695 0.19061 " pathEditMode="relative" rAng="0" ptsTypes="AA">
                                      <p:cBhvr>
                                        <p:cTn id="31" dur="500" fill="hold"/>
                                        <p:tgtEl>
                                          <p:spTgt spid="4"/>
                                        </p:tgtEl>
                                        <p:attrNameLst>
                                          <p:attrName>ppt_x</p:attrName>
                                          <p:attrName>ppt_y</p:attrName>
                                        </p:attrNameLst>
                                      </p:cBhvr>
                                      <p:rCtr x="72" y="95"/>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822654"/>
          </a:xfrm>
        </p:spPr>
        <p:txBody>
          <a:bodyPr/>
          <a:lstStyle/>
          <a:p>
            <a:r>
              <a:rPr lang="en-US" dirty="0" smtClean="0"/>
              <a:t>Evolving Crossovers</a:t>
            </a:r>
            <a:endParaRPr lang="en-US" dirty="0"/>
          </a:p>
        </p:txBody>
      </p:sp>
      <p:grpSp>
        <p:nvGrpSpPr>
          <p:cNvPr id="30" name="Group 29"/>
          <p:cNvGrpSpPr/>
          <p:nvPr/>
        </p:nvGrpSpPr>
        <p:grpSpPr>
          <a:xfrm>
            <a:off x="972118" y="3306942"/>
            <a:ext cx="1981200" cy="1600200"/>
            <a:chOff x="972118" y="3306942"/>
            <a:chExt cx="1981200" cy="1600200"/>
          </a:xfrm>
        </p:grpSpPr>
        <p:sp>
          <p:nvSpPr>
            <p:cNvPr id="6" name="Rounded Rectangle 5"/>
            <p:cNvSpPr/>
            <p:nvPr/>
          </p:nvSpPr>
          <p:spPr>
            <a:xfrm>
              <a:off x="972118" y="4449942"/>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Merge(1, r, 0.7)</a:t>
              </a:r>
              <a:endParaRPr lang="en-US" dirty="0"/>
            </a:p>
          </p:txBody>
        </p:sp>
        <p:sp>
          <p:nvSpPr>
            <p:cNvPr id="7" name="Rounded Rectangle 6"/>
            <p:cNvSpPr/>
            <p:nvPr/>
          </p:nvSpPr>
          <p:spPr>
            <a:xfrm>
              <a:off x="972118" y="3306942"/>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a:t>
              </a:r>
              <a:r>
                <a:rPr lang="en-US" dirty="0" err="1" smtClean="0"/>
                <a:t>i</a:t>
              </a:r>
              <a:r>
                <a:rPr lang="en-US" dirty="0" smtClean="0"/>
                <a:t>, 8, r)</a:t>
              </a:r>
              <a:endParaRPr lang="en-US" dirty="0"/>
            </a:p>
          </p:txBody>
        </p:sp>
        <p:cxnSp>
          <p:nvCxnSpPr>
            <p:cNvPr id="10" name="Straight Connector 9"/>
            <p:cNvCxnSpPr/>
            <p:nvPr/>
          </p:nvCxnSpPr>
          <p:spPr>
            <a:xfrm rot="5400000">
              <a:off x="1619818" y="4107042"/>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5794189" y="5612147"/>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Swap(r, </a:t>
            </a:r>
            <a:r>
              <a:rPr lang="en-US" dirty="0" err="1" smtClean="0"/>
              <a:t>i</a:t>
            </a:r>
            <a:r>
              <a:rPr lang="en-US" dirty="0" smtClean="0"/>
              <a:t>, r)</a:t>
            </a:r>
            <a:endParaRPr lang="en-US" dirty="0"/>
          </a:p>
        </p:txBody>
      </p:sp>
      <p:grpSp>
        <p:nvGrpSpPr>
          <p:cNvPr id="31" name="Group 30"/>
          <p:cNvGrpSpPr/>
          <p:nvPr/>
        </p:nvGrpSpPr>
        <p:grpSpPr>
          <a:xfrm>
            <a:off x="725762" y="1011295"/>
            <a:ext cx="7309238" cy="4600853"/>
            <a:chOff x="725762" y="1277634"/>
            <a:chExt cx="7309238" cy="4600853"/>
          </a:xfrm>
        </p:grpSpPr>
        <p:sp>
          <p:nvSpPr>
            <p:cNvPr id="8" name="Rounded Rectangle 7"/>
            <p:cNvSpPr/>
            <p:nvPr/>
          </p:nvSpPr>
          <p:spPr>
            <a:xfrm>
              <a:off x="725762" y="2394770"/>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1 Crossover</a:t>
              </a:r>
              <a:endParaRPr lang="en-US" dirty="0"/>
            </a:p>
          </p:txBody>
        </p:sp>
        <p:cxnSp>
          <p:nvCxnSpPr>
            <p:cNvPr id="11" name="Straight Connector 10"/>
            <p:cNvCxnSpPr/>
            <p:nvPr/>
          </p:nvCxnSpPr>
          <p:spPr>
            <a:xfrm rot="5400000">
              <a:off x="1619818" y="3212626"/>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794188" y="3563634"/>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Swap(4, 2, r)</a:t>
              </a:r>
              <a:endParaRPr lang="en-US" dirty="0"/>
            </a:p>
          </p:txBody>
        </p:sp>
        <p:sp>
          <p:nvSpPr>
            <p:cNvPr id="17" name="Rounded Rectangle 16"/>
            <p:cNvSpPr/>
            <p:nvPr/>
          </p:nvSpPr>
          <p:spPr>
            <a:xfrm>
              <a:off x="5794188" y="2420634"/>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Swap(r, 7, 3)</a:t>
              </a:r>
              <a:endParaRPr lang="en-US" dirty="0"/>
            </a:p>
          </p:txBody>
        </p:sp>
        <p:sp>
          <p:nvSpPr>
            <p:cNvPr id="18" name="Rounded Rectangle 17"/>
            <p:cNvSpPr/>
            <p:nvPr/>
          </p:nvSpPr>
          <p:spPr>
            <a:xfrm>
              <a:off x="5547832" y="1277634"/>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2 Crossover</a:t>
              </a:r>
              <a:endParaRPr lang="en-US" dirty="0"/>
            </a:p>
          </p:txBody>
        </p:sp>
        <p:cxnSp>
          <p:nvCxnSpPr>
            <p:cNvPr id="19" name="Straight Connector 18"/>
            <p:cNvCxnSpPr/>
            <p:nvPr/>
          </p:nvCxnSpPr>
          <p:spPr>
            <a:xfrm rot="5400000">
              <a:off x="6441889" y="5535587"/>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441888" y="3220734"/>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441888" y="2077734"/>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04543" y="4719211"/>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 r, r)</a:t>
              </a:r>
              <a:endParaRPr lang="en-US" dirty="0"/>
            </a:p>
          </p:txBody>
        </p:sp>
        <p:cxnSp>
          <p:nvCxnSpPr>
            <p:cNvPr id="23" name="Straight Connector 22"/>
            <p:cNvCxnSpPr/>
            <p:nvPr/>
          </p:nvCxnSpPr>
          <p:spPr>
            <a:xfrm rot="5400000">
              <a:off x="6443367" y="4374091"/>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Right Arrow 24"/>
          <p:cNvSpPr/>
          <p:nvPr/>
        </p:nvSpPr>
        <p:spPr>
          <a:xfrm>
            <a:off x="1491449" y="2796465"/>
            <a:ext cx="365760" cy="301752"/>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7" name="Right Arrow 26"/>
          <p:cNvSpPr/>
          <p:nvPr/>
        </p:nvSpPr>
        <p:spPr>
          <a:xfrm>
            <a:off x="6313504" y="1688226"/>
            <a:ext cx="365760" cy="301752"/>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8" name="Rectangle 27"/>
          <p:cNvSpPr/>
          <p:nvPr/>
        </p:nvSpPr>
        <p:spPr>
          <a:xfrm>
            <a:off x="820419" y="2960704"/>
            <a:ext cx="2384420" cy="2214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29" name="Rectangle 28"/>
          <p:cNvSpPr/>
          <p:nvPr/>
        </p:nvSpPr>
        <p:spPr>
          <a:xfrm>
            <a:off x="5580331" y="5255572"/>
            <a:ext cx="2384420" cy="10046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grpSp>
        <p:nvGrpSpPr>
          <p:cNvPr id="36" name="Group 35"/>
          <p:cNvGrpSpPr/>
          <p:nvPr/>
        </p:nvGrpSpPr>
        <p:grpSpPr>
          <a:xfrm>
            <a:off x="3337369" y="2138783"/>
            <a:ext cx="2487168" cy="3449690"/>
            <a:chOff x="3337368" y="2405122"/>
            <a:chExt cx="2487168" cy="3449690"/>
          </a:xfrm>
        </p:grpSpPr>
        <p:cxnSp>
          <p:nvCxnSpPr>
            <p:cNvPr id="33" name="Straight Connector 32"/>
            <p:cNvCxnSpPr/>
            <p:nvPr/>
          </p:nvCxnSpPr>
          <p:spPr>
            <a:xfrm rot="5400000">
              <a:off x="4216468" y="5511912"/>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337368" y="2405122"/>
              <a:ext cx="2487168"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Offspring Crossover</a:t>
              </a:r>
              <a:endParaRPr lang="en-US" dirty="0"/>
            </a:p>
          </p:txBody>
        </p:sp>
        <p:cxnSp>
          <p:nvCxnSpPr>
            <p:cNvPr id="35" name="Straight Connector 34"/>
            <p:cNvCxnSpPr/>
            <p:nvPr/>
          </p:nvCxnSpPr>
          <p:spPr>
            <a:xfrm rot="5400000">
              <a:off x="4231424" y="3222978"/>
              <a:ext cx="6858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3591134" y="3306936"/>
            <a:ext cx="1981200" cy="4572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dirty="0" smtClean="0"/>
              <a:t>Swap(3, 5, 2)</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25</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71876204-93F6-424B-B5A1-B729B4FC83FC}" type="datetime3">
              <a:rPr lang="en-GB" smtClean="0"/>
              <a:t>14 November, 2017</a:t>
            </a:fld>
            <a:endParaRPr lang="en-GB" dirty="0"/>
          </a:p>
        </p:txBody>
      </p:sp>
    </p:spTree>
    <p:extLst>
      <p:ext uri="{BB962C8B-B14F-4D97-AF65-F5344CB8AC3E}">
        <p14:creationId xmlns:p14="http://schemas.microsoft.com/office/powerpoint/2010/main" val="11326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42" presetClass="path" presetSubtype="0" accel="50000" decel="50000" fill="hold" grpId="1" nodeType="afterEffect">
                                  <p:stCondLst>
                                    <p:cond delay="0"/>
                                  </p:stCondLst>
                                  <p:childTnLst>
                                    <p:animMotion origin="layout" path="M 3.88889E-6 -2.80361E-6 L 3.88889E-6 0.17141 " pathEditMode="relative" rAng="0" ptsTypes="AA">
                                      <p:cBhvr>
                                        <p:cTn id="10" dur="500" fill="hold"/>
                                        <p:tgtEl>
                                          <p:spTgt spid="25"/>
                                        </p:tgtEl>
                                        <p:attrNameLst>
                                          <p:attrName>ppt_x</p:attrName>
                                          <p:attrName>ppt_y</p:attrName>
                                        </p:attrNameLst>
                                      </p:cBhvr>
                                      <p:rCtr x="0" y="86"/>
                                    </p:animMotion>
                                  </p:childTnLst>
                                </p:cTn>
                              </p:par>
                            </p:childTnLst>
                          </p:cTn>
                        </p:par>
                        <p:par>
                          <p:cTn id="11" fill="hold">
                            <p:stCondLst>
                              <p:cond delay="1000"/>
                            </p:stCondLst>
                            <p:childTnLst>
                              <p:par>
                                <p:cTn id="12" presetID="42" presetClass="path" presetSubtype="0" accel="50000" decel="50000" fill="hold" grpId="2" nodeType="afterEffect">
                                  <p:stCondLst>
                                    <p:cond delay="0"/>
                                  </p:stCondLst>
                                  <p:childTnLst>
                                    <p:animMotion origin="layout" path="M 3.88889E-6 0.17141 L 3.88889E-6 0.32732 " pathEditMode="relative" rAng="0" ptsTypes="AA">
                                      <p:cBhvr>
                                        <p:cTn id="13" dur="500" fill="hold"/>
                                        <p:tgtEl>
                                          <p:spTgt spid="25"/>
                                        </p:tgtEl>
                                        <p:attrNameLst>
                                          <p:attrName>ppt_x</p:attrName>
                                          <p:attrName>ppt_y</p:attrName>
                                        </p:attrNameLst>
                                      </p:cBhvr>
                                      <p:rCtr x="0" y="78"/>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500"/>
                            </p:stCondLst>
                            <p:childTnLst>
                              <p:par>
                                <p:cTn id="20" presetID="42" presetClass="path" presetSubtype="0" accel="50000" decel="50000" fill="hold" grpId="1" nodeType="afterEffect">
                                  <p:stCondLst>
                                    <p:cond delay="0"/>
                                  </p:stCondLst>
                                  <p:childTnLst>
                                    <p:animMotion origin="layout" path="M 3.88889E-6 -2.80361E-6 L 3.88889E-6 0.17141 " pathEditMode="relative" rAng="0" ptsTypes="AA">
                                      <p:cBhvr>
                                        <p:cTn id="21" dur="500" fill="hold"/>
                                        <p:tgtEl>
                                          <p:spTgt spid="27"/>
                                        </p:tgtEl>
                                        <p:attrNameLst>
                                          <p:attrName>ppt_x</p:attrName>
                                          <p:attrName>ppt_y</p:attrName>
                                        </p:attrNameLst>
                                      </p:cBhvr>
                                      <p:rCtr x="0" y="86"/>
                                    </p:animMotion>
                                  </p:childTnLst>
                                </p:cTn>
                              </p:par>
                            </p:childTnLst>
                          </p:cTn>
                        </p:par>
                        <p:par>
                          <p:cTn id="22" fill="hold">
                            <p:stCondLst>
                              <p:cond delay="1000"/>
                            </p:stCondLst>
                            <p:childTnLst>
                              <p:par>
                                <p:cTn id="23" presetID="42" presetClass="path" presetSubtype="0" accel="50000" decel="50000" fill="hold" grpId="2" nodeType="afterEffect">
                                  <p:stCondLst>
                                    <p:cond delay="0"/>
                                  </p:stCondLst>
                                  <p:childTnLst>
                                    <p:animMotion origin="layout" path="M 3.88889E-6 0.17141 L 3.88889E-6 0.32732 " pathEditMode="relative" rAng="0" ptsTypes="AA">
                                      <p:cBhvr>
                                        <p:cTn id="24" dur="500" fill="hold"/>
                                        <p:tgtEl>
                                          <p:spTgt spid="27"/>
                                        </p:tgtEl>
                                        <p:attrNameLst>
                                          <p:attrName>ppt_x</p:attrName>
                                          <p:attrName>ppt_y</p:attrName>
                                        </p:attrNameLst>
                                      </p:cBhvr>
                                      <p:rCtr x="0" y="78"/>
                                    </p:animMotion>
                                  </p:childTnLst>
                                </p:cTn>
                              </p:par>
                            </p:childTnLst>
                          </p:cTn>
                        </p:par>
                        <p:par>
                          <p:cTn id="25" fill="hold">
                            <p:stCondLst>
                              <p:cond delay="1500"/>
                            </p:stCondLst>
                            <p:childTnLst>
                              <p:par>
                                <p:cTn id="26" presetID="42" presetClass="path" presetSubtype="0" accel="50000" decel="50000" fill="hold" grpId="3" nodeType="afterEffect">
                                  <p:stCondLst>
                                    <p:cond delay="0"/>
                                  </p:stCondLst>
                                  <p:childTnLst>
                                    <p:animMotion origin="layout" path="M 3.33333E-6 0.32732 L 3.33333E-6 0.50012 " pathEditMode="relative" rAng="0" ptsTypes="AA">
                                      <p:cBhvr>
                                        <p:cTn id="27" dur="500" fill="hold"/>
                                        <p:tgtEl>
                                          <p:spTgt spid="27"/>
                                        </p:tgtEl>
                                        <p:attrNameLst>
                                          <p:attrName>ppt_x</p:attrName>
                                          <p:attrName>ppt_y</p:attrName>
                                        </p:attrNameLst>
                                      </p:cBhvr>
                                      <p:rCtr x="0" y="86"/>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grpId="3" nodeType="with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10" presetClass="exit" presetSubtype="0" fill="hold" grpId="4"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3.88889E-6 7.40741E-7 L -0.24218 7.40741E-7 " pathEditMode="relative" rAng="0" ptsTypes="AA">
                                      <p:cBhvr>
                                        <p:cTn id="58" dur="500" fill="hold"/>
                                        <p:tgtEl>
                                          <p:spTgt spid="15"/>
                                        </p:tgtEl>
                                        <p:attrNameLst>
                                          <p:attrName>ppt_x</p:attrName>
                                          <p:attrName>ppt_y</p:attrName>
                                        </p:attrNameLst>
                                      </p:cBhvr>
                                      <p:rCtr x="-121" y="0"/>
                                    </p:animMotion>
                                  </p:childTnLst>
                                </p:cTn>
                              </p:par>
                              <p:par>
                                <p:cTn id="59" presetID="63" presetClass="path" presetSubtype="0" accel="50000" decel="50000" fill="hold" nodeType="withEffect">
                                  <p:stCondLst>
                                    <p:cond delay="0"/>
                                  </p:stCondLst>
                                  <p:childTnLst>
                                    <p:animMotion origin="layout" path="M -3.33333E-6 -1.48148E-6 L 0.28559 -1.48148E-6 " pathEditMode="relative" rAng="0" ptsTypes="AA">
                                      <p:cBhvr>
                                        <p:cTn id="60" dur="500" fill="hold"/>
                                        <p:tgtEl>
                                          <p:spTgt spid="30"/>
                                        </p:tgtEl>
                                        <p:attrNameLst>
                                          <p:attrName>ppt_x</p:attrName>
                                          <p:attrName>ppt_y</p:attrName>
                                        </p:attrNameLst>
                                      </p:cBhvr>
                                      <p:rCtr x="143" y="0"/>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5" grpId="1" animBg="1"/>
      <p:bldP spid="25" grpId="2" animBg="1"/>
      <p:bldP spid="25" grpId="3" animBg="1"/>
      <p:bldP spid="27" grpId="0" animBg="1"/>
      <p:bldP spid="27" grpId="1" animBg="1"/>
      <p:bldP spid="27" grpId="2" animBg="1"/>
      <p:bldP spid="27" grpId="3" animBg="1"/>
      <p:bldP spid="27" grpId="4" animBg="1"/>
      <p:bldP spid="28" grpId="0" animBg="1"/>
      <p:bldP spid="28" grpId="1" animBg="1"/>
      <p:bldP spid="29" grpId="0" animBg="1"/>
      <p:bldP spid="29" grpId="1"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81329"/>
            <a:ext cx="3839592" cy="4525963"/>
          </a:xfrm>
        </p:spPr>
        <p:txBody>
          <a:bodyPr>
            <a:normAutofit fontScale="92500" lnSpcReduction="20000"/>
          </a:bodyPr>
          <a:lstStyle/>
          <a:p>
            <a:r>
              <a:rPr lang="en-US" dirty="0" smtClean="0"/>
              <a:t>Compared Against</a:t>
            </a:r>
          </a:p>
          <a:p>
            <a:pPr lvl="1"/>
            <a:r>
              <a:rPr lang="en-US" dirty="0" smtClean="0"/>
              <a:t>Arithmetic Crossover</a:t>
            </a:r>
          </a:p>
          <a:p>
            <a:pPr lvl="1"/>
            <a:r>
              <a:rPr lang="en-US" dirty="0" smtClean="0"/>
              <a:t>N-Point Crossover</a:t>
            </a:r>
          </a:p>
          <a:p>
            <a:pPr lvl="1"/>
            <a:r>
              <a:rPr lang="en-US" dirty="0" smtClean="0"/>
              <a:t>Uniform Crossover</a:t>
            </a:r>
          </a:p>
          <a:p>
            <a:pPr lvl="1"/>
            <a:endParaRPr lang="en-US" dirty="0" smtClean="0"/>
          </a:p>
          <a:p>
            <a:r>
              <a:rPr lang="en-US" dirty="0" smtClean="0"/>
              <a:t>On Problems</a:t>
            </a:r>
          </a:p>
          <a:p>
            <a:pPr lvl="1"/>
            <a:r>
              <a:rPr lang="en-US" dirty="0" err="1" smtClean="0"/>
              <a:t>Rosenbrock</a:t>
            </a:r>
            <a:endParaRPr lang="en-US" dirty="0" smtClean="0"/>
          </a:p>
          <a:p>
            <a:pPr lvl="1"/>
            <a:r>
              <a:rPr lang="en-US" dirty="0" smtClean="0"/>
              <a:t>Rastrigin</a:t>
            </a:r>
          </a:p>
          <a:p>
            <a:pPr lvl="1"/>
            <a:r>
              <a:rPr lang="en-US" dirty="0" smtClean="0"/>
              <a:t>Offset Rastrigin</a:t>
            </a:r>
          </a:p>
          <a:p>
            <a:pPr lvl="1"/>
            <a:r>
              <a:rPr lang="en-US" dirty="0" smtClean="0"/>
              <a:t>NK-Landscapes</a:t>
            </a:r>
          </a:p>
          <a:p>
            <a:pPr lvl="1"/>
            <a:r>
              <a:rPr lang="en-US" dirty="0" err="1" smtClean="0"/>
              <a:t>DTrap</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Empirical Quality Assessment</a:t>
            </a:r>
            <a:endParaRPr lang="en-US" dirty="0"/>
          </a:p>
        </p:txBody>
      </p:sp>
      <p:graphicFrame>
        <p:nvGraphicFramePr>
          <p:cNvPr id="10" name="Table 9"/>
          <p:cNvGraphicFramePr>
            <a:graphicFrameLocks noGrp="1"/>
          </p:cNvGraphicFramePr>
          <p:nvPr/>
        </p:nvGraphicFramePr>
        <p:xfrm>
          <a:off x="4250556" y="2820324"/>
          <a:ext cx="4495799" cy="1714500"/>
        </p:xfrm>
        <a:graphic>
          <a:graphicData uri="http://schemas.openxmlformats.org/drawingml/2006/table">
            <a:tbl>
              <a:tblPr/>
              <a:tblGrid>
                <a:gridCol w="1475333"/>
                <a:gridCol w="1510233"/>
                <a:gridCol w="1510233"/>
              </a:tblGrid>
              <a:tr h="285750">
                <a:tc>
                  <a:txBody>
                    <a:bodyPr/>
                    <a:lstStyle/>
                    <a:p>
                      <a:pPr algn="ctr" fontAlgn="b"/>
                      <a:r>
                        <a:rPr lang="en-US" sz="1700" b="1" i="0" u="none" strike="noStrike" dirty="0">
                          <a:solidFill>
                            <a:srgbClr val="000000"/>
                          </a:solidFill>
                          <a:latin typeface="Calibri"/>
                        </a:rPr>
                        <a:t>Problem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rgbClr val="000000"/>
                          </a:solidFill>
                          <a:latin typeface="Calibri"/>
                        </a:rPr>
                        <a:t>Comparison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dirty="0">
                          <a:solidFill>
                            <a:srgbClr val="000000"/>
                          </a:solidFill>
                          <a:latin typeface="Calibri"/>
                        </a:rPr>
                        <a:t>SCX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Rosenbrock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-86.94 (54.54)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-26.47 (23.33)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Rastrigin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-59.2 (6.998)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-0.0088 (0.021)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Offset Rastrigin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-0.1175 (0.116)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solidFill>
                            <a:srgbClr val="000000"/>
                          </a:solidFill>
                          <a:latin typeface="Calibri"/>
                        </a:rPr>
                        <a:t>-0.03 (0.028)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0.771 (0.011)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0.8016 (0.013)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b"/>
                      <a:r>
                        <a:rPr lang="en-US" sz="1700" b="0" i="0" u="none" strike="noStrike">
                          <a:solidFill>
                            <a:srgbClr val="000000"/>
                          </a:solidFill>
                          <a:latin typeface="Calibri"/>
                        </a:rPr>
                        <a:t>DTrap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a:solidFill>
                            <a:srgbClr val="000000"/>
                          </a:solidFill>
                          <a:latin typeface="Calibri"/>
                        </a:rPr>
                        <a:t>0.9782 (0.005)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dirty="0">
                          <a:solidFill>
                            <a:srgbClr val="000000"/>
                          </a:solidFill>
                          <a:latin typeface="Calibri"/>
                        </a:rPr>
                        <a:t>0.9925 (0.021)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A9B7FCB-BB9F-4259-BABC-810197A49197}" type="slidenum">
              <a:rPr lang="en-GB" smtClean="0"/>
              <a:pPr/>
              <a:t>26</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2F627ADD-20EB-4D74-A3CC-5AE100B97B6D}" type="datetime3">
              <a:rPr lang="en-GB" smtClean="0"/>
              <a:t>14 November, 2017</a:t>
            </a:fld>
            <a:endParaRPr lang="en-GB" dirty="0"/>
          </a:p>
        </p:txBody>
      </p:sp>
    </p:spTree>
    <p:extLst>
      <p:ext uri="{BB962C8B-B14F-4D97-AF65-F5344CB8AC3E}">
        <p14:creationId xmlns:p14="http://schemas.microsoft.com/office/powerpoint/2010/main" val="11110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500" fill="hold"/>
                                        <p:tgtEl>
                                          <p:spTgt spid="10"/>
                                        </p:tgtEl>
                                      </p:cBhvr>
                                      <p:by x="125000" y="125000"/>
                                    </p:animScale>
                                  </p:childTnLst>
                                </p:cTn>
                              </p:par>
                              <p:par>
                                <p:cTn id="46" presetID="10" presetClass="exit" presetSubtype="0" fill="hold" grpId="0" nodeType="withEffect">
                                  <p:stCondLst>
                                    <p:cond delay="0"/>
                                  </p:stCondLst>
                                  <p:childTnLst>
                                    <p:animEffect transition="out" filter="fade">
                                      <p:cBhvr>
                                        <p:cTn id="47" dur="500"/>
                                        <p:tgtEl>
                                          <p:spTgt spid="2">
                                            <p:txEl>
                                              <p:pRg st="0" end="0"/>
                                            </p:txEl>
                                          </p:spTgt>
                                        </p:tgtEl>
                                      </p:cBhvr>
                                    </p:animEffect>
                                    <p:set>
                                      <p:cBhvr>
                                        <p:cTn id="48" dur="1" fill="hold">
                                          <p:stCondLst>
                                            <p:cond delay="499"/>
                                          </p:stCondLst>
                                        </p:cTn>
                                        <p:tgtEl>
                                          <p:spTgt spid="2">
                                            <p:txEl>
                                              <p:pRg st="0" end="0"/>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
                                            <p:txEl>
                                              <p:pRg st="1" end="1"/>
                                            </p:txEl>
                                          </p:spTgt>
                                        </p:tgtEl>
                                      </p:cBhvr>
                                    </p:animEffect>
                                    <p:set>
                                      <p:cBhvr>
                                        <p:cTn id="51" dur="1" fill="hold">
                                          <p:stCondLst>
                                            <p:cond delay="499"/>
                                          </p:stCondLst>
                                        </p:cTn>
                                        <p:tgtEl>
                                          <p:spTgt spid="2">
                                            <p:txEl>
                                              <p:pRg st="1" end="1"/>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2" end="2"/>
                                            </p:txEl>
                                          </p:spTgt>
                                        </p:tgtEl>
                                      </p:cBhvr>
                                    </p:animEffect>
                                    <p:set>
                                      <p:cBhvr>
                                        <p:cTn id="54" dur="1" fill="hold">
                                          <p:stCondLst>
                                            <p:cond delay="499"/>
                                          </p:stCondLst>
                                        </p:cTn>
                                        <p:tgtEl>
                                          <p:spTgt spid="2">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
                                            <p:txEl>
                                              <p:pRg st="3" end="3"/>
                                            </p:txEl>
                                          </p:spTgt>
                                        </p:tgtEl>
                                      </p:cBhvr>
                                    </p:animEffect>
                                    <p:set>
                                      <p:cBhvr>
                                        <p:cTn id="57" dur="1" fill="hold">
                                          <p:stCondLst>
                                            <p:cond delay="499"/>
                                          </p:stCondLst>
                                        </p:cTn>
                                        <p:tgtEl>
                                          <p:spTgt spid="2">
                                            <p:txEl>
                                              <p:pRg st="3" end="3"/>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
                                            <p:txEl>
                                              <p:pRg st="5" end="5"/>
                                            </p:txEl>
                                          </p:spTgt>
                                        </p:tgtEl>
                                      </p:cBhvr>
                                    </p:animEffect>
                                    <p:set>
                                      <p:cBhvr>
                                        <p:cTn id="60" dur="1" fill="hold">
                                          <p:stCondLst>
                                            <p:cond delay="499"/>
                                          </p:stCondLst>
                                        </p:cTn>
                                        <p:tgtEl>
                                          <p:spTgt spid="2">
                                            <p:txEl>
                                              <p:pRg st="5" end="5"/>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
                                            <p:txEl>
                                              <p:pRg st="6" end="6"/>
                                            </p:txEl>
                                          </p:spTgt>
                                        </p:tgtEl>
                                      </p:cBhvr>
                                    </p:animEffect>
                                    <p:set>
                                      <p:cBhvr>
                                        <p:cTn id="63" dur="1" fill="hold">
                                          <p:stCondLst>
                                            <p:cond delay="499"/>
                                          </p:stCondLst>
                                        </p:cTn>
                                        <p:tgtEl>
                                          <p:spTgt spid="2">
                                            <p:txEl>
                                              <p:pRg st="6" end="6"/>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7" end="7"/>
                                            </p:txEl>
                                          </p:spTgt>
                                        </p:tgtEl>
                                      </p:cBhvr>
                                    </p:animEffect>
                                    <p:set>
                                      <p:cBhvr>
                                        <p:cTn id="66" dur="1" fill="hold">
                                          <p:stCondLst>
                                            <p:cond delay="499"/>
                                          </p:stCondLst>
                                        </p:cTn>
                                        <p:tgtEl>
                                          <p:spTgt spid="2">
                                            <p:txEl>
                                              <p:pRg st="7" end="7"/>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
                                            <p:txEl>
                                              <p:pRg st="8" end="8"/>
                                            </p:txEl>
                                          </p:spTgt>
                                        </p:tgtEl>
                                      </p:cBhvr>
                                    </p:animEffect>
                                    <p:set>
                                      <p:cBhvr>
                                        <p:cTn id="69" dur="1" fill="hold">
                                          <p:stCondLst>
                                            <p:cond delay="499"/>
                                          </p:stCondLst>
                                        </p:cTn>
                                        <p:tgtEl>
                                          <p:spTgt spid="2">
                                            <p:txEl>
                                              <p:pRg st="8" end="8"/>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
                                            <p:txEl>
                                              <p:pRg st="9" end="9"/>
                                            </p:txEl>
                                          </p:spTgt>
                                        </p:tgtEl>
                                      </p:cBhvr>
                                    </p:animEffect>
                                    <p:set>
                                      <p:cBhvr>
                                        <p:cTn id="72" dur="1" fill="hold">
                                          <p:stCondLst>
                                            <p:cond delay="499"/>
                                          </p:stCondLst>
                                        </p:cTn>
                                        <p:tgtEl>
                                          <p:spTgt spid="2">
                                            <p:txEl>
                                              <p:pRg st="9" end="9"/>
                                            </p:txEl>
                                          </p:spTgt>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2">
                                            <p:txEl>
                                              <p:pRg st="10" end="10"/>
                                            </p:txEl>
                                          </p:spTgt>
                                        </p:tgtEl>
                                      </p:cBhvr>
                                    </p:animEffect>
                                    <p:set>
                                      <p:cBhvr>
                                        <p:cTn id="75" dur="1" fill="hold">
                                          <p:stCondLst>
                                            <p:cond delay="499"/>
                                          </p:stCondLst>
                                        </p:cTn>
                                        <p:tgtEl>
                                          <p:spTgt spid="2">
                                            <p:txEl>
                                              <p:pRg st="10" end="10"/>
                                            </p:txEl>
                                          </p:spTgt>
                                        </p:tgtEl>
                                        <p:attrNameLst>
                                          <p:attrName>style.visibility</p:attrName>
                                        </p:attrNameLst>
                                      </p:cBhvr>
                                      <p:to>
                                        <p:strVal val="hidden"/>
                                      </p:to>
                                    </p:set>
                                  </p:childTnLst>
                                </p:cTn>
                              </p:par>
                              <p:par>
                                <p:cTn id="76" presetID="35" presetClass="path" presetSubtype="0" accel="50000" decel="50000" fill="hold" nodeType="withEffect">
                                  <p:stCondLst>
                                    <p:cond delay="0"/>
                                  </p:stCondLst>
                                  <p:childTnLst>
                                    <p:animMotion origin="layout" path="M -3.88889E-6 -2.59259E-6 L -0.20503 -2.59259E-6 " pathEditMode="relative" rAng="0" ptsTypes="AA">
                                      <p:cBhvr>
                                        <p:cTn id="77" dur="500" fill="hold"/>
                                        <p:tgtEl>
                                          <p:spTgt spid="10"/>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Adaptations: Rastrigin</a:t>
            </a:r>
            <a:endParaRPr lang="en-US" dirty="0"/>
          </a:p>
        </p:txBody>
      </p:sp>
      <p:pic>
        <p:nvPicPr>
          <p:cNvPr id="27650" name="Picture 2" descr="S:\Research\SCX Presentation\SCWorkshop\Final\rastPrim.png"/>
          <p:cNvPicPr>
            <a:picLocks noGrp="1" noChangeAspect="1" noChangeArrowheads="1"/>
          </p:cNvPicPr>
          <p:nvPr>
            <p:ph idx="1"/>
          </p:nvPr>
        </p:nvPicPr>
        <p:blipFill>
          <a:blip r:embed="rId2" cstate="print"/>
          <a:srcRect/>
          <a:stretch>
            <a:fillRect/>
          </a:stretch>
        </p:blipFill>
        <p:spPr bwMode="auto">
          <a:xfrm>
            <a:off x="2322387" y="1481138"/>
            <a:ext cx="4516982" cy="4525962"/>
          </a:xfrm>
          <a:prstGeom prst="rect">
            <a:avLst/>
          </a:prstGeom>
          <a:noFill/>
        </p:spPr>
      </p:pic>
      <p:sp>
        <p:nvSpPr>
          <p:cNvPr id="5" name="Down Arrow 4"/>
          <p:cNvSpPr/>
          <p:nvPr/>
        </p:nvSpPr>
        <p:spPr>
          <a:xfrm>
            <a:off x="3389772" y="130427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Down Arrow 5"/>
          <p:cNvSpPr/>
          <p:nvPr/>
        </p:nvSpPr>
        <p:spPr>
          <a:xfrm>
            <a:off x="3932790" y="2939248"/>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Down Arrow 6"/>
          <p:cNvSpPr/>
          <p:nvPr/>
        </p:nvSpPr>
        <p:spPr>
          <a:xfrm>
            <a:off x="4989233" y="2220157"/>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27</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6DB5391-EBA5-40EB-B4A2-6971F059C751}" type="datetime3">
              <a:rPr lang="en-GB" smtClean="0"/>
              <a:t>14 November, 2017</a:t>
            </a:fld>
            <a:endParaRPr lang="en-GB" dirty="0"/>
          </a:p>
        </p:txBody>
      </p:sp>
    </p:spTree>
    <p:extLst>
      <p:ext uri="{BB962C8B-B14F-4D97-AF65-F5344CB8AC3E}">
        <p14:creationId xmlns:p14="http://schemas.microsoft.com/office/powerpoint/2010/main" val="16966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Adaptations: </a:t>
            </a:r>
            <a:r>
              <a:rPr lang="en-US" dirty="0" err="1" smtClean="0"/>
              <a:t>DTrap</a:t>
            </a:r>
            <a:endParaRPr lang="en-US" dirty="0"/>
          </a:p>
        </p:txBody>
      </p:sp>
      <p:pic>
        <p:nvPicPr>
          <p:cNvPr id="27650" name="Picture 2" descr="S:\Research\SCX Presentation\SCWorkshop\Final\rastPrim.png"/>
          <p:cNvPicPr>
            <a:picLocks noGrp="1" noChangeAspect="1" noChangeArrowheads="1"/>
          </p:cNvPicPr>
          <p:nvPr>
            <p:ph idx="1"/>
          </p:nvPr>
        </p:nvPicPr>
        <p:blipFill>
          <a:blip r:embed="rId2" cstate="print"/>
          <a:stretch>
            <a:fillRect/>
          </a:stretch>
        </p:blipFill>
        <p:spPr bwMode="auto">
          <a:xfrm>
            <a:off x="2322388" y="1481138"/>
            <a:ext cx="4516981" cy="4525962"/>
          </a:xfrm>
          <a:prstGeom prst="rect">
            <a:avLst/>
          </a:prstGeom>
          <a:noFill/>
        </p:spPr>
      </p:pic>
      <p:sp>
        <p:nvSpPr>
          <p:cNvPr id="6" name="Down Arrow 5"/>
          <p:cNvSpPr/>
          <p:nvPr/>
        </p:nvSpPr>
        <p:spPr>
          <a:xfrm>
            <a:off x="4144381" y="1845816"/>
            <a:ext cx="304800" cy="368808"/>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28</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CDDD33BC-8777-4499-870D-7DACF9A51818}" type="datetime3">
              <a:rPr lang="en-GB" smtClean="0"/>
              <a:t>14 November, 2017</a:t>
            </a:fld>
            <a:endParaRPr lang="en-GB" dirty="0"/>
          </a:p>
        </p:txBody>
      </p:sp>
    </p:spTree>
    <p:extLst>
      <p:ext uri="{BB962C8B-B14F-4D97-AF65-F5344CB8AC3E}">
        <p14:creationId xmlns:p14="http://schemas.microsoft.com/office/powerpoint/2010/main" val="41501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Requires No Additional Evaluation</a:t>
            </a:r>
          </a:p>
          <a:p>
            <a:endParaRPr lang="en-US" dirty="0" smtClean="0"/>
          </a:p>
          <a:p>
            <a:r>
              <a:rPr lang="en-US" dirty="0" smtClean="0"/>
              <a:t>Adds No Significant Increase in Run Time</a:t>
            </a:r>
          </a:p>
          <a:p>
            <a:pPr lvl="1"/>
            <a:r>
              <a:rPr lang="en-US" dirty="0" smtClean="0"/>
              <a:t>All linear operations</a:t>
            </a:r>
          </a:p>
          <a:p>
            <a:pPr lvl="1"/>
            <a:endParaRPr lang="en-US" dirty="0" smtClean="0"/>
          </a:p>
          <a:p>
            <a:r>
              <a:rPr lang="en-US" dirty="0" smtClean="0"/>
              <a:t>Adds Initial Crossover Length Parameter</a:t>
            </a:r>
          </a:p>
          <a:p>
            <a:pPr lvl="1"/>
            <a:r>
              <a:rPr lang="en-US" dirty="0" smtClean="0"/>
              <a:t>Testing showed results fairly insensitive to this parameter</a:t>
            </a:r>
          </a:p>
          <a:p>
            <a:pPr lvl="1"/>
            <a:r>
              <a:rPr lang="en-US" dirty="0" smtClean="0"/>
              <a:t>Even worst settings tested achieved better results than comparison operators</a:t>
            </a:r>
          </a:p>
          <a:p>
            <a:endParaRPr lang="en-US" dirty="0" smtClean="0"/>
          </a:p>
        </p:txBody>
      </p:sp>
      <p:sp>
        <p:nvSpPr>
          <p:cNvPr id="3" name="Title 2"/>
          <p:cNvSpPr>
            <a:spLocks noGrp="1"/>
          </p:cNvSpPr>
          <p:nvPr>
            <p:ph type="title"/>
          </p:nvPr>
        </p:nvSpPr>
        <p:spPr/>
        <p:txBody>
          <a:bodyPr/>
          <a:lstStyle/>
          <a:p>
            <a:r>
              <a:rPr lang="en-US" dirty="0" smtClean="0"/>
              <a:t>SCX Overhead</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29</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E734B6C9-1302-4A82-BC82-C5F15505D656}" type="datetime3">
              <a:rPr lang="en-GB" smtClean="0"/>
              <a:t>14 November, 2017</a:t>
            </a:fld>
            <a:endParaRPr lang="en-GB" dirty="0"/>
          </a:p>
        </p:txBody>
      </p:sp>
    </p:spTree>
    <p:extLst>
      <p:ext uri="{BB962C8B-B14F-4D97-AF65-F5344CB8AC3E}">
        <p14:creationId xmlns:p14="http://schemas.microsoft.com/office/powerpoint/2010/main" val="3898358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Design of Algorithms</a:t>
            </a:r>
            <a:endParaRPr lang="en-US" dirty="0"/>
          </a:p>
        </p:txBody>
      </p:sp>
      <p:sp>
        <p:nvSpPr>
          <p:cNvPr id="3" name="Content Placeholder 2"/>
          <p:cNvSpPr>
            <a:spLocks noGrp="1"/>
          </p:cNvSpPr>
          <p:nvPr>
            <p:ph idx="1"/>
          </p:nvPr>
        </p:nvSpPr>
        <p:spPr/>
        <p:txBody>
          <a:bodyPr/>
          <a:lstStyle/>
          <a:p>
            <a:r>
              <a:rPr lang="en-US" dirty="0" smtClean="0"/>
              <a:t>Addresses the need for custom algorithms</a:t>
            </a:r>
          </a:p>
          <a:p>
            <a:r>
              <a:rPr lang="en-US" dirty="0" smtClean="0"/>
              <a:t>But due to high computational complexity, only feasible for repeated problem solving</a:t>
            </a:r>
          </a:p>
          <a:p>
            <a:r>
              <a:rPr lang="en-US" dirty="0" smtClean="0"/>
              <a:t>Hyper-heuristics accomplish automated design of algorithms by searching program space</a:t>
            </a:r>
          </a:p>
        </p:txBody>
      </p:sp>
      <p:sp>
        <p:nvSpPr>
          <p:cNvPr id="6" name="Slide Number Placeholder 5"/>
          <p:cNvSpPr>
            <a:spLocks noGrp="1"/>
          </p:cNvSpPr>
          <p:nvPr>
            <p:ph type="sldNum" sz="quarter" idx="12"/>
          </p:nvPr>
        </p:nvSpPr>
        <p:spPr/>
        <p:txBody>
          <a:bodyPr/>
          <a:lstStyle/>
          <a:p>
            <a:fld id="{5A9B7FCB-BB9F-4259-BABC-810197A49197}" type="slidenum">
              <a:rPr lang="en-GB" smtClean="0"/>
              <a:pPr/>
              <a:t>3</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B6C6F96-35B0-41D5-9A27-13E6956C70F3}" type="datetime3">
              <a:rPr lang="en-GB" smtClean="0"/>
              <a:t>14 November, 2017</a:t>
            </a:fld>
            <a:endParaRPr lang="en-GB" dirty="0"/>
          </a:p>
        </p:txBody>
      </p:sp>
    </p:spTree>
    <p:extLst>
      <p:ext uri="{BB962C8B-B14F-4D97-AF65-F5344CB8AC3E}">
        <p14:creationId xmlns:p14="http://schemas.microsoft.com/office/powerpoint/2010/main" val="1264893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Remove Need to Select Crossover Algorithm </a:t>
            </a:r>
          </a:p>
          <a:p>
            <a:endParaRPr lang="en-US" dirty="0" smtClean="0"/>
          </a:p>
          <a:p>
            <a:r>
              <a:rPr lang="en-US" dirty="0" smtClean="0"/>
              <a:t>Better Fitness Without Significant Overhead</a:t>
            </a:r>
          </a:p>
          <a:p>
            <a:endParaRPr lang="en-US" dirty="0" smtClean="0"/>
          </a:p>
          <a:p>
            <a:r>
              <a:rPr lang="en-US" dirty="0" smtClean="0"/>
              <a:t>Benefits From Dynamically Changing Operator</a:t>
            </a:r>
          </a:p>
          <a:p>
            <a:endParaRPr lang="en-US" dirty="0"/>
          </a:p>
          <a:p>
            <a:r>
              <a:rPr lang="en-US" dirty="0" smtClean="0"/>
              <a:t>Promising Approach for Evolving Crossover </a:t>
            </a:r>
            <a:r>
              <a:rPr lang="en-US" dirty="0"/>
              <a:t>O</a:t>
            </a:r>
            <a:r>
              <a:rPr lang="en-US" dirty="0" smtClean="0"/>
              <a:t>perators for Additional Representations (e.g., Permutations)</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Conclusions</a:t>
            </a:r>
            <a:endParaRPr lang="en-US" dirty="0"/>
          </a:p>
        </p:txBody>
      </p:sp>
      <p:sp>
        <p:nvSpPr>
          <p:cNvPr id="5" name="Slide Number Placeholder 4"/>
          <p:cNvSpPr>
            <a:spLocks noGrp="1"/>
          </p:cNvSpPr>
          <p:nvPr>
            <p:ph type="sldNum" sz="quarter" idx="12"/>
          </p:nvPr>
        </p:nvSpPr>
        <p:spPr/>
        <p:txBody>
          <a:bodyPr/>
          <a:lstStyle/>
          <a:p>
            <a:fld id="{5A9B7FCB-BB9F-4259-BABC-810197A49197}" type="slidenum">
              <a:rPr lang="en-GB" smtClean="0"/>
              <a:pPr/>
              <a:t>30</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8D872C20-2589-4892-924C-D73EF4B43A17}" type="datetime3">
              <a:rPr lang="en-GB" smtClean="0"/>
              <a:t>14 November, 2017</a:t>
            </a:fld>
            <a:endParaRPr lang="en-GB" dirty="0"/>
          </a:p>
        </p:txBody>
      </p:sp>
    </p:spTree>
    <p:extLst>
      <p:ext uri="{BB962C8B-B14F-4D97-AF65-F5344CB8AC3E}">
        <p14:creationId xmlns:p14="http://schemas.microsoft.com/office/powerpoint/2010/main" val="3890535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normAutofit fontScale="90000"/>
          </a:bodyPr>
          <a:lstStyle/>
          <a:p>
            <a:r>
              <a:rPr lang="en-US" dirty="0" smtClean="0"/>
              <a:t>Case Study </a:t>
            </a:r>
            <a:r>
              <a:rPr lang="en-US" dirty="0" smtClean="0"/>
              <a:t>2: </a:t>
            </a:r>
            <a:r>
              <a:rPr lang="en-US" dirty="0" smtClean="0"/>
              <a:t>The Automated Design of Black Box Search Algorithms [21, 23, 25]</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31</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35E1F6D-0C2B-4A70-95D2-81EA7AA2CA40}" type="datetime3">
              <a:rPr lang="en-GB" smtClean="0"/>
              <a:t>14 November, 2017</a:t>
            </a:fld>
            <a:endParaRPr lang="en-GB" dirty="0"/>
          </a:p>
        </p:txBody>
      </p:sp>
    </p:spTree>
    <p:extLst>
      <p:ext uri="{BB962C8B-B14F-4D97-AF65-F5344CB8AC3E}">
        <p14:creationId xmlns:p14="http://schemas.microsoft.com/office/powerpoint/2010/main" val="84199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Hyper-Heuristic employing Genetic Programing</a:t>
            </a:r>
          </a:p>
          <a:p>
            <a:endParaRPr lang="en-US" dirty="0"/>
          </a:p>
          <a:p>
            <a:r>
              <a:rPr lang="en-US" dirty="0" smtClean="0"/>
              <a:t>Post-ordered parse tree</a:t>
            </a:r>
          </a:p>
          <a:p>
            <a:endParaRPr lang="en-US" dirty="0"/>
          </a:p>
          <a:p>
            <a:r>
              <a:rPr lang="en-US" dirty="0" smtClean="0"/>
              <a:t>Evolve </a:t>
            </a:r>
            <a:r>
              <a:rPr lang="en-US" dirty="0"/>
              <a:t>the iterated function</a:t>
            </a:r>
          </a:p>
          <a:p>
            <a:endParaRPr lang="en-US" dirty="0"/>
          </a:p>
        </p:txBody>
      </p:sp>
      <p:sp>
        <p:nvSpPr>
          <p:cNvPr id="3" name="Title 2"/>
          <p:cNvSpPr>
            <a:spLocks noGrp="1"/>
          </p:cNvSpPr>
          <p:nvPr>
            <p:ph type="title"/>
          </p:nvPr>
        </p:nvSpPr>
        <p:spPr/>
        <p:txBody>
          <a:bodyPr>
            <a:normAutofit/>
          </a:bodyPr>
          <a:lstStyle/>
          <a:p>
            <a:r>
              <a:rPr lang="en-US" dirty="0" smtClean="0"/>
              <a:t>Approach</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32</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986299B5-9EC4-4D1F-A52D-F00A0F2608E7}" type="datetime3">
              <a:rPr lang="en-GB" smtClean="0"/>
              <a:t>14 November, 2017</a:t>
            </a:fld>
            <a:endParaRPr lang="en-GB" dirty="0"/>
          </a:p>
        </p:txBody>
      </p:sp>
    </p:spTree>
    <p:extLst>
      <p:ext uri="{BB962C8B-B14F-4D97-AF65-F5344CB8AC3E}">
        <p14:creationId xmlns:p14="http://schemas.microsoft.com/office/powerpoint/2010/main" val="20219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274638"/>
            <a:ext cx="2628900" cy="1143000"/>
          </a:xfrm>
        </p:spPr>
        <p:txBody>
          <a:bodyPr>
            <a:normAutofit fontScale="90000"/>
          </a:bodyPr>
          <a:lstStyle/>
          <a:p>
            <a:r>
              <a:rPr lang="en-US" dirty="0" smtClean="0"/>
              <a:t>Our Solution	</a:t>
            </a:r>
            <a:endParaRPr lang="en-US" dirty="0"/>
          </a:p>
        </p:txBody>
      </p:sp>
      <p:grpSp>
        <p:nvGrpSpPr>
          <p:cNvPr id="2" name="Group 1"/>
          <p:cNvGrpSpPr/>
          <p:nvPr/>
        </p:nvGrpSpPr>
        <p:grpSpPr>
          <a:xfrm>
            <a:off x="1285876" y="1628776"/>
            <a:ext cx="4417695" cy="4192310"/>
            <a:chOff x="2743200" y="1447800"/>
            <a:chExt cx="5890260" cy="4192310"/>
          </a:xfrm>
        </p:grpSpPr>
        <p:sp>
          <p:nvSpPr>
            <p:cNvPr id="5" name="TextBox 4"/>
            <p:cNvSpPr txBox="1"/>
            <p:nvPr/>
          </p:nvSpPr>
          <p:spPr>
            <a:xfrm>
              <a:off x="6347460" y="1447800"/>
              <a:ext cx="2286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Initialization</a:t>
              </a:r>
            </a:p>
            <a:p>
              <a:pPr algn="ctr"/>
              <a:endParaRPr lang="en-US" dirty="0"/>
            </a:p>
          </p:txBody>
        </p:sp>
        <p:sp>
          <p:nvSpPr>
            <p:cNvPr id="6" name="TextBox 5"/>
            <p:cNvSpPr txBox="1"/>
            <p:nvPr/>
          </p:nvSpPr>
          <p:spPr>
            <a:xfrm>
              <a:off x="6347460" y="2971801"/>
              <a:ext cx="228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Check for Termination</a:t>
              </a:r>
            </a:p>
            <a:p>
              <a:pPr algn="ctr"/>
              <a:endParaRPr lang="en-US" dirty="0"/>
            </a:p>
          </p:txBody>
        </p:sp>
        <p:sp>
          <p:nvSpPr>
            <p:cNvPr id="7" name="TextBox 6"/>
            <p:cNvSpPr txBox="1"/>
            <p:nvPr/>
          </p:nvSpPr>
          <p:spPr>
            <a:xfrm>
              <a:off x="6347460" y="4716780"/>
              <a:ext cx="2286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Terminate</a:t>
              </a:r>
            </a:p>
            <a:p>
              <a:pPr algn="ctr"/>
              <a:endParaRPr lang="en-US" dirty="0"/>
            </a:p>
          </p:txBody>
        </p:sp>
        <p:sp>
          <p:nvSpPr>
            <p:cNvPr id="8" name="TextBox 7"/>
            <p:cNvSpPr txBox="1"/>
            <p:nvPr/>
          </p:nvSpPr>
          <p:spPr>
            <a:xfrm>
              <a:off x="2743200" y="3110299"/>
              <a:ext cx="2286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dirty="0"/>
            </a:p>
            <a:p>
              <a:pPr algn="ctr"/>
              <a:r>
                <a:rPr lang="en-US" dirty="0"/>
                <a:t>Iterated Function</a:t>
              </a:r>
            </a:p>
            <a:p>
              <a:pPr algn="ctr"/>
              <a:endParaRPr lang="en-US" dirty="0"/>
            </a:p>
          </p:txBody>
        </p:sp>
        <p:cxnSp>
          <p:nvCxnSpPr>
            <p:cNvPr id="10" name="Straight Arrow Connector 9"/>
            <p:cNvCxnSpPr>
              <a:stCxn id="5" idx="2"/>
              <a:endCxn id="6" idx="0"/>
            </p:cNvCxnSpPr>
            <p:nvPr/>
          </p:nvCxnSpPr>
          <p:spPr>
            <a:xfrm>
              <a:off x="7490460" y="2371130"/>
              <a:ext cx="0" cy="6006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a:endCxn id="7" idx="0"/>
            </p:cNvCxnSpPr>
            <p:nvPr/>
          </p:nvCxnSpPr>
          <p:spPr>
            <a:xfrm>
              <a:off x="7490460" y="4172130"/>
              <a:ext cx="0" cy="544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5029200" y="297180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029200" y="4033631"/>
              <a:ext cx="1318260" cy="1384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 name="Slide Number Placeholder 3"/>
          <p:cNvSpPr>
            <a:spLocks noGrp="1"/>
          </p:cNvSpPr>
          <p:nvPr>
            <p:ph type="sldNum" sz="quarter" idx="12"/>
          </p:nvPr>
        </p:nvSpPr>
        <p:spPr/>
        <p:txBody>
          <a:bodyPr/>
          <a:lstStyle/>
          <a:p>
            <a:fld id="{5A9B7FCB-BB9F-4259-BABC-810197A49197}" type="slidenum">
              <a:rPr lang="en-GB" smtClean="0"/>
              <a:pPr/>
              <a:t>33</a:t>
            </a:fld>
            <a:endParaRPr lang="en-GB" dirty="0"/>
          </a:p>
        </p:txBody>
      </p:sp>
      <p:sp>
        <p:nvSpPr>
          <p:cNvPr id="9" name="Footer Placeholder 8"/>
          <p:cNvSpPr>
            <a:spLocks noGrp="1"/>
          </p:cNvSpPr>
          <p:nvPr>
            <p:ph type="ftr" sz="quarter" idx="11"/>
          </p:nvPr>
        </p:nvSpPr>
        <p:spPr/>
        <p:txBody>
          <a:bodyPr/>
          <a:lstStyle/>
          <a:p>
            <a:r>
              <a:rPr lang="en-US" smtClean="0"/>
              <a:t>John R. Woodward, Daniel R. Tauritz</a:t>
            </a:r>
            <a:endParaRPr lang="en-GB" dirty="0"/>
          </a:p>
        </p:txBody>
      </p:sp>
      <p:sp>
        <p:nvSpPr>
          <p:cNvPr id="11" name="Date Placeholder 10"/>
          <p:cNvSpPr>
            <a:spLocks noGrp="1"/>
          </p:cNvSpPr>
          <p:nvPr>
            <p:ph type="dt" sz="half" idx="10"/>
          </p:nvPr>
        </p:nvSpPr>
        <p:spPr/>
        <p:txBody>
          <a:bodyPr/>
          <a:lstStyle/>
          <a:p>
            <a:fld id="{19630BB5-9EB6-45BC-AB54-1FF4568E21A0}" type="datetime3">
              <a:rPr lang="en-GB" smtClean="0"/>
              <a:t>14 November, 2017</a:t>
            </a:fld>
            <a:endParaRPr lang="en-GB" dirty="0"/>
          </a:p>
        </p:txBody>
      </p:sp>
    </p:spTree>
    <p:extLst>
      <p:ext uri="{BB962C8B-B14F-4D97-AF65-F5344CB8AC3E}">
        <p14:creationId xmlns:p14="http://schemas.microsoft.com/office/powerpoint/2010/main" val="3494113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Hyper-Heuristic </a:t>
            </a:r>
            <a:r>
              <a:rPr lang="en-US" dirty="0" smtClean="0"/>
              <a:t>employing </a:t>
            </a:r>
            <a:r>
              <a:rPr lang="en-US" dirty="0"/>
              <a:t>Genetic </a:t>
            </a:r>
            <a:r>
              <a:rPr lang="en-US" dirty="0" smtClean="0"/>
              <a:t>Programing</a:t>
            </a:r>
          </a:p>
          <a:p>
            <a:endParaRPr lang="en-US" dirty="0"/>
          </a:p>
          <a:p>
            <a:r>
              <a:rPr lang="en-US" dirty="0" smtClean="0"/>
              <a:t>Post-ordered parse tree</a:t>
            </a:r>
          </a:p>
          <a:p>
            <a:endParaRPr lang="en-US" dirty="0"/>
          </a:p>
          <a:p>
            <a:r>
              <a:rPr lang="en-US" dirty="0" smtClean="0"/>
              <a:t>Evolve the iterated function</a:t>
            </a:r>
          </a:p>
          <a:p>
            <a:endParaRPr lang="en-US" dirty="0"/>
          </a:p>
          <a:p>
            <a:r>
              <a:rPr lang="en-US" dirty="0" smtClean="0"/>
              <a:t>High-level primitives</a:t>
            </a:r>
            <a:endParaRPr lang="en-US" dirty="0"/>
          </a:p>
        </p:txBody>
      </p:sp>
      <p:sp>
        <p:nvSpPr>
          <p:cNvPr id="3" name="Title 2"/>
          <p:cNvSpPr>
            <a:spLocks noGrp="1"/>
          </p:cNvSpPr>
          <p:nvPr>
            <p:ph type="title"/>
          </p:nvPr>
        </p:nvSpPr>
        <p:spPr/>
        <p:txBody>
          <a:bodyPr>
            <a:normAutofit/>
          </a:bodyPr>
          <a:lstStyle/>
          <a:p>
            <a:r>
              <a:rPr lang="en-US" dirty="0" smtClean="0"/>
              <a:t>Our Solution</a:t>
            </a:r>
            <a:endParaRPr lang="en-US" dirty="0"/>
          </a:p>
        </p:txBody>
      </p:sp>
      <p:pic>
        <p:nvPicPr>
          <p:cNvPr id="4"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94945"/>
            <a:ext cx="1835293" cy="57360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A9B7FCB-BB9F-4259-BABC-810197A49197}" type="slidenum">
              <a:rPr lang="en-GB" smtClean="0"/>
              <a:pPr/>
              <a:t>34</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EB406926-1026-4A4E-8432-897658681C4C}" type="datetime3">
              <a:rPr lang="en-GB" smtClean="0"/>
              <a:t>14 November, 2017</a:t>
            </a:fld>
            <a:endParaRPr lang="en-GB" dirty="0"/>
          </a:p>
        </p:txBody>
      </p:sp>
    </p:spTree>
    <p:extLst>
      <p:ext uri="{BB962C8B-B14F-4D97-AF65-F5344CB8AC3E}">
        <p14:creationId xmlns:p14="http://schemas.microsoft.com/office/powerpoint/2010/main" val="3499979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930402"/>
            <a:ext cx="3257550" cy="4525963"/>
          </a:xfrm>
        </p:spPr>
        <p:txBody>
          <a:bodyPr>
            <a:normAutofit fontScale="92500"/>
          </a:bodyPr>
          <a:lstStyle/>
          <a:p>
            <a:r>
              <a:rPr lang="en-US" dirty="0" smtClean="0"/>
              <a:t>Iterated function</a:t>
            </a:r>
            <a:endParaRPr lang="en-US" dirty="0"/>
          </a:p>
          <a:p>
            <a:endParaRPr lang="en-US" dirty="0"/>
          </a:p>
          <a:p>
            <a:r>
              <a:rPr lang="en-US" dirty="0"/>
              <a:t>Sets of s</a:t>
            </a:r>
            <a:r>
              <a:rPr lang="en-US" dirty="0" smtClean="0"/>
              <a:t>olutions</a:t>
            </a:r>
            <a:endParaRPr lang="en-US" dirty="0"/>
          </a:p>
          <a:p>
            <a:endParaRPr lang="en-US" dirty="0"/>
          </a:p>
          <a:p>
            <a:r>
              <a:rPr lang="en-US" dirty="0" smtClean="0"/>
              <a:t>Function returns a set of solutions accessible to the next iteration</a:t>
            </a: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Parse Tree</a:t>
            </a:r>
            <a:endParaRPr lang="en-US" dirty="0"/>
          </a:p>
        </p:txBody>
      </p:sp>
      <p:pic>
        <p:nvPicPr>
          <p:cNvPr id="1026"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014" y="476673"/>
            <a:ext cx="1835293" cy="57360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A9B7FCB-BB9F-4259-BABC-810197A49197}" type="slidenum">
              <a:rPr lang="en-GB" smtClean="0"/>
              <a:pPr/>
              <a:t>35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C5770AEF-9FE6-4DFA-85A2-7158A81798B2}" type="datetime3">
              <a:rPr lang="en-GB" smtClean="0"/>
              <a:t>14 November, 2017</a:t>
            </a:fld>
            <a:endParaRPr lang="en-GB" dirty="0"/>
          </a:p>
        </p:txBody>
      </p:sp>
    </p:spTree>
    <p:extLst>
      <p:ext uri="{BB962C8B-B14F-4D97-AF65-F5344CB8AC3E}">
        <p14:creationId xmlns:p14="http://schemas.microsoft.com/office/powerpoint/2010/main" val="14031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Variation Primitives</a:t>
            </a:r>
          </a:p>
          <a:p>
            <a:endParaRPr lang="en-US" dirty="0" smtClean="0"/>
          </a:p>
          <a:p>
            <a:r>
              <a:rPr lang="en-US" dirty="0" smtClean="0"/>
              <a:t>Selection Primitives</a:t>
            </a:r>
          </a:p>
          <a:p>
            <a:endParaRPr lang="en-US" dirty="0"/>
          </a:p>
          <a:p>
            <a:r>
              <a:rPr lang="en-US" dirty="0" smtClean="0"/>
              <a:t>Set Primitives</a:t>
            </a:r>
          </a:p>
          <a:p>
            <a:endParaRPr lang="en-US" dirty="0"/>
          </a:p>
          <a:p>
            <a:r>
              <a:rPr lang="en-US" dirty="0" smtClean="0"/>
              <a:t>Evaluation Primitive</a:t>
            </a:r>
          </a:p>
          <a:p>
            <a:endParaRPr lang="en-US" dirty="0"/>
          </a:p>
          <a:p>
            <a:r>
              <a:rPr lang="en-US" dirty="0" smtClean="0"/>
              <a:t>Terminal Primitives</a:t>
            </a:r>
          </a:p>
          <a:p>
            <a:endParaRPr lang="en-US" dirty="0"/>
          </a:p>
          <a:p>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36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215A925F-AF57-4A1A-A9FA-47E6F626E8EC}" type="datetime3">
              <a:rPr lang="en-GB" smtClean="0"/>
              <a:t>14 November, 2017</a:t>
            </a:fld>
            <a:endParaRPr lang="en-GB" dirty="0"/>
          </a:p>
        </p:txBody>
      </p:sp>
    </p:spTree>
    <p:extLst>
      <p:ext uri="{BB962C8B-B14F-4D97-AF65-F5344CB8AC3E}">
        <p14:creationId xmlns:p14="http://schemas.microsoft.com/office/powerpoint/2010/main" val="34311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Primitives</a:t>
            </a:r>
            <a:endParaRPr lang="en-US" dirty="0"/>
          </a:p>
        </p:txBody>
      </p:sp>
      <p:sp>
        <p:nvSpPr>
          <p:cNvPr id="3" name="Content Placeholder 2"/>
          <p:cNvSpPr>
            <a:spLocks noGrp="1"/>
          </p:cNvSpPr>
          <p:nvPr>
            <p:ph idx="1"/>
          </p:nvPr>
        </p:nvSpPr>
        <p:spPr/>
        <p:txBody>
          <a:bodyPr/>
          <a:lstStyle/>
          <a:p>
            <a:r>
              <a:rPr lang="en-US" dirty="0" smtClean="0"/>
              <a:t>Bit-flip Mutation</a:t>
            </a:r>
          </a:p>
          <a:p>
            <a:pPr lvl="1"/>
            <a:r>
              <a:rPr lang="en-US" i="1" dirty="0" smtClean="0"/>
              <a:t>rate</a:t>
            </a:r>
          </a:p>
          <a:p>
            <a:endParaRPr lang="en-US" dirty="0"/>
          </a:p>
          <a:p>
            <a:r>
              <a:rPr lang="en-US" dirty="0" smtClean="0"/>
              <a:t>Uniform Recombination</a:t>
            </a:r>
          </a:p>
          <a:p>
            <a:pPr lvl="1"/>
            <a:r>
              <a:rPr lang="en-US" i="1" dirty="0" smtClean="0"/>
              <a:t>count</a:t>
            </a:r>
          </a:p>
          <a:p>
            <a:endParaRPr lang="en-US" dirty="0"/>
          </a:p>
          <a:p>
            <a:r>
              <a:rPr lang="en-US" dirty="0" smtClean="0"/>
              <a:t>Diagonal Recombination</a:t>
            </a:r>
          </a:p>
          <a:p>
            <a:pPr lvl="1"/>
            <a:r>
              <a:rPr lang="en-US" i="1" dirty="0" smtClean="0"/>
              <a:t>n</a:t>
            </a:r>
            <a:endParaRPr lang="en-US" i="1" dirty="0"/>
          </a:p>
        </p:txBody>
      </p:sp>
      <p:pic>
        <p:nvPicPr>
          <p:cNvPr id="4" name="Picture 3"/>
          <p:cNvPicPr>
            <a:picLocks noChangeAspect="1"/>
          </p:cNvPicPr>
          <p:nvPr/>
        </p:nvPicPr>
        <p:blipFill rotWithShape="1">
          <a:blip r:embed="rId2"/>
          <a:srcRect t="1660"/>
          <a:stretch/>
        </p:blipFill>
        <p:spPr>
          <a:xfrm>
            <a:off x="5364088" y="2996952"/>
            <a:ext cx="1319282" cy="1125660"/>
          </a:xfrm>
          <a:prstGeom prst="rect">
            <a:avLst/>
          </a:prstGeom>
        </p:spPr>
      </p:pic>
      <p:pic>
        <p:nvPicPr>
          <p:cNvPr id="6" name="Picture 5"/>
          <p:cNvPicPr>
            <a:picLocks noChangeAspect="1"/>
          </p:cNvPicPr>
          <p:nvPr/>
        </p:nvPicPr>
        <p:blipFill>
          <a:blip r:embed="rId3"/>
          <a:stretch>
            <a:fillRect/>
          </a:stretch>
        </p:blipFill>
        <p:spPr>
          <a:xfrm>
            <a:off x="3790619" y="1382050"/>
            <a:ext cx="1678485" cy="1326890"/>
          </a:xfrm>
          <a:prstGeom prst="rect">
            <a:avLst/>
          </a:prstGeom>
        </p:spPr>
      </p:pic>
      <p:pic>
        <p:nvPicPr>
          <p:cNvPr id="7" name="Picture 6"/>
          <p:cNvPicPr>
            <a:picLocks noChangeAspect="1"/>
          </p:cNvPicPr>
          <p:nvPr/>
        </p:nvPicPr>
        <p:blipFill>
          <a:blip r:embed="rId4"/>
          <a:stretch>
            <a:fillRect/>
          </a:stretch>
        </p:blipFill>
        <p:spPr>
          <a:xfrm>
            <a:off x="5560897" y="4725144"/>
            <a:ext cx="925665" cy="1481064"/>
          </a:xfrm>
          <a:prstGeom prst="rect">
            <a:avLst/>
          </a:prstGeom>
        </p:spPr>
      </p:pic>
      <p:sp>
        <p:nvSpPr>
          <p:cNvPr id="5" name="Slide Number Placeholder 4"/>
          <p:cNvSpPr>
            <a:spLocks noGrp="1"/>
          </p:cNvSpPr>
          <p:nvPr>
            <p:ph type="sldNum" sz="quarter" idx="12"/>
          </p:nvPr>
        </p:nvSpPr>
        <p:spPr/>
        <p:txBody>
          <a:bodyPr/>
          <a:lstStyle/>
          <a:p>
            <a:fld id="{5A9B7FCB-BB9F-4259-BABC-810197A49197}" type="slidenum">
              <a:rPr lang="en-GB" smtClean="0"/>
              <a:pPr/>
              <a:t>37</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D4FBBE26-4AEB-4CD7-8637-AF317150C90F}" type="datetime3">
              <a:rPr lang="en-GB" smtClean="0"/>
              <a:t>14 November, 2017</a:t>
            </a:fld>
            <a:endParaRPr lang="en-GB" dirty="0"/>
          </a:p>
        </p:txBody>
      </p:sp>
    </p:spTree>
    <p:extLst>
      <p:ext uri="{BB962C8B-B14F-4D97-AF65-F5344CB8AC3E}">
        <p14:creationId xmlns:p14="http://schemas.microsoft.com/office/powerpoint/2010/main" val="7591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Primitives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Truncation Selection</a:t>
            </a:r>
          </a:p>
          <a:p>
            <a:pPr lvl="1"/>
            <a:r>
              <a:rPr lang="en-US" i="1" dirty="0" smtClean="0"/>
              <a:t>count</a:t>
            </a:r>
          </a:p>
          <a:p>
            <a:endParaRPr lang="en-US" dirty="0"/>
          </a:p>
          <a:p>
            <a:r>
              <a:rPr lang="en-US" dirty="0" smtClean="0"/>
              <a:t>K-Tournament Selection</a:t>
            </a:r>
          </a:p>
          <a:p>
            <a:pPr lvl="1"/>
            <a:r>
              <a:rPr lang="en-US" i="1" dirty="0"/>
              <a:t>k</a:t>
            </a:r>
            <a:endParaRPr lang="en-US" i="1" dirty="0" smtClean="0"/>
          </a:p>
          <a:p>
            <a:pPr lvl="1"/>
            <a:r>
              <a:rPr lang="en-US" i="1" dirty="0" smtClean="0"/>
              <a:t>count</a:t>
            </a:r>
          </a:p>
          <a:p>
            <a:endParaRPr lang="en-US" dirty="0"/>
          </a:p>
          <a:p>
            <a:r>
              <a:rPr lang="en-US" dirty="0" smtClean="0"/>
              <a:t>Random Sub-set Selection</a:t>
            </a:r>
          </a:p>
          <a:p>
            <a:pPr lvl="1"/>
            <a:r>
              <a:rPr lang="en-US" i="1" dirty="0" smtClean="0"/>
              <a:t>count</a:t>
            </a:r>
            <a:endParaRPr lang="en-US" i="1" dirty="0"/>
          </a:p>
        </p:txBody>
      </p:sp>
      <p:pic>
        <p:nvPicPr>
          <p:cNvPr id="5" name="Picture 4"/>
          <p:cNvPicPr>
            <a:picLocks noChangeAspect="1"/>
          </p:cNvPicPr>
          <p:nvPr/>
        </p:nvPicPr>
        <p:blipFill rotWithShape="1">
          <a:blip r:embed="rId2"/>
          <a:srcRect b="1192"/>
          <a:stretch/>
        </p:blipFill>
        <p:spPr>
          <a:xfrm>
            <a:off x="4302526" y="1340768"/>
            <a:ext cx="851269" cy="1639112"/>
          </a:xfrm>
          <a:prstGeom prst="rect">
            <a:avLst/>
          </a:prstGeom>
        </p:spPr>
      </p:pic>
      <p:pic>
        <p:nvPicPr>
          <p:cNvPr id="6" name="Picture 5"/>
          <p:cNvPicPr>
            <a:picLocks noChangeAspect="1"/>
          </p:cNvPicPr>
          <p:nvPr/>
        </p:nvPicPr>
        <p:blipFill>
          <a:blip r:embed="rId3"/>
          <a:stretch>
            <a:fillRect/>
          </a:stretch>
        </p:blipFill>
        <p:spPr>
          <a:xfrm>
            <a:off x="5724129" y="4772027"/>
            <a:ext cx="1489713" cy="1343185"/>
          </a:xfrm>
          <a:prstGeom prst="rect">
            <a:avLst/>
          </a:prstGeom>
        </p:spPr>
      </p:pic>
      <p:pic>
        <p:nvPicPr>
          <p:cNvPr id="7" name="Picture 6"/>
          <p:cNvPicPr>
            <a:picLocks noChangeAspect="1"/>
          </p:cNvPicPr>
          <p:nvPr/>
        </p:nvPicPr>
        <p:blipFill rotWithShape="1">
          <a:blip r:embed="rId4"/>
          <a:srcRect b="1454"/>
          <a:stretch/>
        </p:blipFill>
        <p:spPr>
          <a:xfrm>
            <a:off x="4728162" y="3163712"/>
            <a:ext cx="1229726" cy="1608314"/>
          </a:xfrm>
          <a:prstGeom prst="rect">
            <a:avLst/>
          </a:prstGeom>
        </p:spPr>
      </p:pic>
      <p:sp>
        <p:nvSpPr>
          <p:cNvPr id="4" name="Slide Number Placeholder 3"/>
          <p:cNvSpPr>
            <a:spLocks noGrp="1"/>
          </p:cNvSpPr>
          <p:nvPr>
            <p:ph type="sldNum" sz="quarter" idx="12"/>
          </p:nvPr>
        </p:nvSpPr>
        <p:spPr/>
        <p:txBody>
          <a:bodyPr/>
          <a:lstStyle/>
          <a:p>
            <a:fld id="{5A9B7FCB-BB9F-4259-BABC-810197A49197}" type="slidenum">
              <a:rPr lang="en-GB" smtClean="0"/>
              <a:pPr/>
              <a:t>38</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34E96542-8674-404B-A07C-7186C1F48B24}" type="datetime3">
              <a:rPr lang="en-GB" smtClean="0"/>
              <a:t>14 November, 2017</a:t>
            </a:fld>
            <a:endParaRPr lang="en-GB" dirty="0"/>
          </a:p>
        </p:txBody>
      </p:sp>
    </p:spTree>
    <p:extLst>
      <p:ext uri="{BB962C8B-B14F-4D97-AF65-F5344CB8AC3E}">
        <p14:creationId xmlns:p14="http://schemas.microsoft.com/office/powerpoint/2010/main" val="7296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672" y="1690443"/>
            <a:ext cx="1423229" cy="4448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Set-Operation Primitives</a:t>
            </a:r>
            <a:endParaRPr lang="en-US" dirty="0"/>
          </a:p>
        </p:txBody>
      </p:sp>
      <p:sp>
        <p:nvSpPr>
          <p:cNvPr id="3" name="Content Placeholder 2"/>
          <p:cNvSpPr>
            <a:spLocks noGrp="1"/>
          </p:cNvSpPr>
          <p:nvPr>
            <p:ph idx="1"/>
          </p:nvPr>
        </p:nvSpPr>
        <p:spPr>
          <a:xfrm>
            <a:off x="4379119" y="2160591"/>
            <a:ext cx="2576383" cy="3880773"/>
          </a:xfrm>
        </p:spPr>
        <p:txBody>
          <a:bodyPr>
            <a:normAutofit fontScale="92500" lnSpcReduction="10000"/>
          </a:bodyPr>
          <a:lstStyle/>
          <a:p>
            <a:r>
              <a:rPr lang="en-US" dirty="0" smtClean="0"/>
              <a:t>Make Set	</a:t>
            </a:r>
          </a:p>
          <a:p>
            <a:pPr lvl="1"/>
            <a:r>
              <a:rPr lang="en-US" i="1" dirty="0" smtClean="0"/>
              <a:t>name</a:t>
            </a:r>
          </a:p>
          <a:p>
            <a:endParaRPr lang="en-US" dirty="0"/>
          </a:p>
          <a:p>
            <a:r>
              <a:rPr lang="en-US" dirty="0" smtClean="0"/>
              <a:t>Persistent Sets</a:t>
            </a:r>
            <a:endParaRPr lang="en-US" dirty="0"/>
          </a:p>
          <a:p>
            <a:pPr lvl="1"/>
            <a:r>
              <a:rPr lang="en-US" i="1" dirty="0"/>
              <a:t>n</a:t>
            </a:r>
            <a:r>
              <a:rPr lang="en-US" i="1" dirty="0" smtClean="0"/>
              <a:t>ame</a:t>
            </a:r>
          </a:p>
          <a:p>
            <a:pPr lvl="1"/>
            <a:endParaRPr lang="en-US" i="1" dirty="0"/>
          </a:p>
          <a:p>
            <a:r>
              <a:rPr lang="en-US" dirty="0" smtClean="0"/>
              <a:t>Union</a:t>
            </a:r>
            <a:endParaRPr lang="en-US" dirty="0"/>
          </a:p>
        </p:txBody>
      </p:sp>
      <p:sp>
        <p:nvSpPr>
          <p:cNvPr id="5" name="Rectangle 4"/>
          <p:cNvSpPr/>
          <p:nvPr/>
        </p:nvSpPr>
        <p:spPr>
          <a:xfrm>
            <a:off x="1205673" y="3793030"/>
            <a:ext cx="600781" cy="50274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6" name="Rectangle 5"/>
          <p:cNvSpPr/>
          <p:nvPr/>
        </p:nvSpPr>
        <p:spPr>
          <a:xfrm>
            <a:off x="1598736" y="3359671"/>
            <a:ext cx="452954" cy="336103"/>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8" name="Rectangle 7"/>
          <p:cNvSpPr/>
          <p:nvPr/>
        </p:nvSpPr>
        <p:spPr>
          <a:xfrm>
            <a:off x="1782883" y="5725047"/>
            <a:ext cx="268807" cy="31631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5A9B7FCB-BB9F-4259-BABC-810197A49197}" type="slidenum">
              <a:rPr lang="en-GB" smtClean="0"/>
              <a:pPr/>
              <a:t>39</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47E26877-AD6C-42A2-879E-062D1204FE7D}" type="datetime3">
              <a:rPr lang="en-GB" smtClean="0"/>
              <a:t>14 November, 2017</a:t>
            </a:fld>
            <a:endParaRPr lang="en-GB" dirty="0"/>
          </a:p>
        </p:txBody>
      </p:sp>
    </p:spTree>
    <p:extLst>
      <p:ext uri="{BB962C8B-B14F-4D97-AF65-F5344CB8AC3E}">
        <p14:creationId xmlns:p14="http://schemas.microsoft.com/office/powerpoint/2010/main" val="37563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Hyper-heuristics</a:t>
            </a:r>
            <a:endParaRPr lang="en-US" dirty="0"/>
          </a:p>
        </p:txBody>
      </p:sp>
      <p:sp>
        <p:nvSpPr>
          <p:cNvPr id="3" name="Content Placeholder 2"/>
          <p:cNvSpPr>
            <a:spLocks noGrp="1"/>
          </p:cNvSpPr>
          <p:nvPr>
            <p:ph idx="1"/>
          </p:nvPr>
        </p:nvSpPr>
        <p:spPr>
          <a:xfrm>
            <a:off x="0" y="1600201"/>
            <a:ext cx="9144000" cy="4525963"/>
          </a:xfrm>
        </p:spPr>
        <p:txBody>
          <a:bodyPr>
            <a:normAutofit lnSpcReduction="10000"/>
          </a:bodyPr>
          <a:lstStyle/>
          <a:p>
            <a:r>
              <a:rPr lang="en-US" dirty="0"/>
              <a:t>Hyper-heuristics are a special type of </a:t>
            </a:r>
            <a:r>
              <a:rPr lang="en-US" dirty="0" smtClean="0"/>
              <a:t>meta-heuristic</a:t>
            </a:r>
          </a:p>
          <a:p>
            <a:pPr lvl="1"/>
            <a:r>
              <a:rPr lang="en-US" dirty="0" smtClean="0"/>
              <a:t>Step 1: Extract algorithmic primitives from existing algorithms</a:t>
            </a:r>
          </a:p>
          <a:p>
            <a:pPr lvl="1"/>
            <a:r>
              <a:rPr lang="en-US" dirty="0" smtClean="0"/>
              <a:t>Step 2: Search the space of programs defined by the extracted primitives</a:t>
            </a:r>
          </a:p>
          <a:p>
            <a:r>
              <a:rPr lang="en-US" dirty="0" smtClean="0"/>
              <a:t>While Genetic Programming (GP) is particularly well suited for executing Step 2, other meta-heuristics can be, and have been, employed</a:t>
            </a:r>
          </a:p>
          <a:p>
            <a:r>
              <a:rPr lang="en-US" dirty="0" smtClean="0"/>
              <a:t>The type of GP employed matters [24]</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172CC3A-D8B6-4F69-9B4F-159C50EE99E0}" type="datetime3">
              <a:rPr lang="en-GB" smtClean="0"/>
              <a:t>14 November, 2017</a:t>
            </a:fld>
            <a:endParaRPr lang="en-GB" dirty="0"/>
          </a:p>
        </p:txBody>
      </p:sp>
    </p:spTree>
    <p:extLst>
      <p:ext uri="{BB962C8B-B14F-4D97-AF65-F5344CB8AC3E}">
        <p14:creationId xmlns:p14="http://schemas.microsoft.com/office/powerpoint/2010/main" val="206395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Evaluates the nodes passed in</a:t>
            </a:r>
          </a:p>
          <a:p>
            <a:endParaRPr lang="en-US" dirty="0"/>
          </a:p>
          <a:p>
            <a:r>
              <a:rPr lang="en-US" dirty="0" smtClean="0"/>
              <a:t>Allows multiple operations and accurate selections within an iteration</a:t>
            </a:r>
          </a:p>
          <a:p>
            <a:pPr lvl="1"/>
            <a:endParaRPr lang="en-US" dirty="0" smtClean="0"/>
          </a:p>
          <a:p>
            <a:pPr lvl="1"/>
            <a:r>
              <a:rPr lang="en-US" dirty="0" smtClean="0"/>
              <a:t>Allows </a:t>
            </a:r>
            <a:r>
              <a:rPr lang="en-US" dirty="0"/>
              <a:t>for deception</a:t>
            </a:r>
          </a:p>
          <a:p>
            <a:pPr marL="393146" lvl="1" indent="0">
              <a:buNone/>
            </a:pPr>
            <a:endParaRPr lang="en-US" dirty="0"/>
          </a:p>
        </p:txBody>
      </p:sp>
      <p:sp>
        <p:nvSpPr>
          <p:cNvPr id="3" name="Title 2"/>
          <p:cNvSpPr>
            <a:spLocks noGrp="1"/>
          </p:cNvSpPr>
          <p:nvPr>
            <p:ph type="title"/>
          </p:nvPr>
        </p:nvSpPr>
        <p:spPr/>
        <p:txBody>
          <a:bodyPr/>
          <a:lstStyle/>
          <a:p>
            <a:r>
              <a:rPr lang="en-US" dirty="0" smtClean="0"/>
              <a:t>Evaluation Primitive</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40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D336E777-3D69-430E-AB44-5ED3AE0D3D5D}" type="datetime3">
              <a:rPr lang="en-GB" smtClean="0"/>
              <a:t>14 November, 2017</a:t>
            </a:fld>
            <a:endParaRPr lang="en-GB" dirty="0"/>
          </a:p>
        </p:txBody>
      </p:sp>
    </p:spTree>
    <p:extLst>
      <p:ext uri="{BB962C8B-B14F-4D97-AF65-F5344CB8AC3E}">
        <p14:creationId xmlns:p14="http://schemas.microsoft.com/office/powerpoint/2010/main" val="13647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Primitives</a:t>
            </a:r>
            <a:endParaRPr lang="en-US" dirty="0"/>
          </a:p>
        </p:txBody>
      </p:sp>
      <p:sp>
        <p:nvSpPr>
          <p:cNvPr id="3" name="Content Placeholder 2"/>
          <p:cNvSpPr>
            <a:spLocks noGrp="1"/>
          </p:cNvSpPr>
          <p:nvPr>
            <p:ph idx="1"/>
          </p:nvPr>
        </p:nvSpPr>
        <p:spPr/>
        <p:txBody>
          <a:bodyPr/>
          <a:lstStyle/>
          <a:p>
            <a:r>
              <a:rPr lang="en-US" dirty="0" smtClean="0"/>
              <a:t>Random Individuals</a:t>
            </a:r>
          </a:p>
          <a:p>
            <a:pPr lvl="1"/>
            <a:r>
              <a:rPr lang="en-US" i="1" dirty="0" smtClean="0"/>
              <a:t>count</a:t>
            </a:r>
          </a:p>
          <a:p>
            <a:endParaRPr lang="en-US" dirty="0"/>
          </a:p>
          <a:p>
            <a:r>
              <a:rPr lang="en-US" dirty="0" smtClean="0"/>
              <a:t>`Last’ Set</a:t>
            </a:r>
          </a:p>
          <a:p>
            <a:endParaRPr lang="en-US" dirty="0"/>
          </a:p>
          <a:p>
            <a:r>
              <a:rPr lang="en-US" dirty="0" smtClean="0"/>
              <a:t>Persistent Sets</a:t>
            </a:r>
          </a:p>
          <a:p>
            <a:pPr lvl="1"/>
            <a:r>
              <a:rPr lang="en-US" i="1" dirty="0" smtClean="0"/>
              <a:t>name</a:t>
            </a:r>
            <a:endParaRPr lang="en-US" i="1" dirty="0"/>
          </a:p>
        </p:txBody>
      </p:sp>
      <p:pic>
        <p:nvPicPr>
          <p:cNvPr id="4" name="Picture 3"/>
          <p:cNvPicPr>
            <a:picLocks noChangeAspect="1"/>
          </p:cNvPicPr>
          <p:nvPr/>
        </p:nvPicPr>
        <p:blipFill rotWithShape="1">
          <a:blip r:embed="rId2"/>
          <a:srcRect l="1" t="22021" r="-1" b="-3126"/>
          <a:stretch/>
        </p:blipFill>
        <p:spPr>
          <a:xfrm>
            <a:off x="3943509" y="4257168"/>
            <a:ext cx="914357" cy="1291466"/>
          </a:xfrm>
          <a:prstGeom prst="rect">
            <a:avLst/>
          </a:prstGeom>
        </p:spPr>
      </p:pic>
      <p:pic>
        <p:nvPicPr>
          <p:cNvPr id="5" name="Picture 4"/>
          <p:cNvPicPr>
            <a:picLocks noChangeAspect="1"/>
          </p:cNvPicPr>
          <p:nvPr/>
        </p:nvPicPr>
        <p:blipFill rotWithShape="1">
          <a:blip r:embed="rId3"/>
          <a:srcRect t="14990"/>
          <a:stretch/>
        </p:blipFill>
        <p:spPr>
          <a:xfrm>
            <a:off x="2843808" y="2758777"/>
            <a:ext cx="1307671" cy="1238293"/>
          </a:xfrm>
          <a:prstGeom prst="rect">
            <a:avLst/>
          </a:prstGeom>
        </p:spPr>
      </p:pic>
      <p:pic>
        <p:nvPicPr>
          <p:cNvPr id="6" name="Picture 5"/>
          <p:cNvPicPr>
            <a:picLocks noChangeAspect="1"/>
          </p:cNvPicPr>
          <p:nvPr/>
        </p:nvPicPr>
        <p:blipFill rotWithShape="1">
          <a:blip r:embed="rId4"/>
          <a:srcRect l="3566" b="3918"/>
          <a:stretch/>
        </p:blipFill>
        <p:spPr>
          <a:xfrm>
            <a:off x="4385890" y="1700809"/>
            <a:ext cx="1156871" cy="1079456"/>
          </a:xfrm>
          <a:prstGeom prst="rect">
            <a:avLst/>
          </a:prstGeom>
        </p:spPr>
      </p:pic>
      <p:sp>
        <p:nvSpPr>
          <p:cNvPr id="7" name="Slide Number Placeholder 6"/>
          <p:cNvSpPr>
            <a:spLocks noGrp="1"/>
          </p:cNvSpPr>
          <p:nvPr>
            <p:ph type="sldNum" sz="quarter" idx="12"/>
          </p:nvPr>
        </p:nvSpPr>
        <p:spPr/>
        <p:txBody>
          <a:bodyPr/>
          <a:lstStyle/>
          <a:p>
            <a:fld id="{5A9B7FCB-BB9F-4259-BABC-810197A49197}" type="slidenum">
              <a:rPr lang="en-GB" smtClean="0"/>
              <a:pPr/>
              <a:t>41</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6876B131-24C6-435D-ACC0-C038E73ED28E}" type="datetime3">
              <a:rPr lang="en-GB" smtClean="0"/>
              <a:t>14 November, 2017</a:t>
            </a:fld>
            <a:endParaRPr lang="en-GB" dirty="0"/>
          </a:p>
        </p:txBody>
      </p:sp>
    </p:spTree>
    <p:extLst>
      <p:ext uri="{BB962C8B-B14F-4D97-AF65-F5344CB8AC3E}">
        <p14:creationId xmlns:p14="http://schemas.microsoft.com/office/powerpoint/2010/main" val="13821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Meta-Genetic Program</a:t>
            </a:r>
            <a:endParaRPr lang="en-US" dirty="0"/>
          </a:p>
        </p:txBody>
      </p:sp>
      <p:grpSp>
        <p:nvGrpSpPr>
          <p:cNvPr id="20" name="Group 19"/>
          <p:cNvGrpSpPr/>
          <p:nvPr/>
        </p:nvGrpSpPr>
        <p:grpSpPr>
          <a:xfrm>
            <a:off x="1257300" y="2051394"/>
            <a:ext cx="4743450" cy="3694331"/>
            <a:chOff x="1066800" y="1752600"/>
            <a:chExt cx="6324600" cy="3694331"/>
          </a:xfrm>
        </p:grpSpPr>
        <p:sp>
          <p:nvSpPr>
            <p:cNvPr id="6" name="TextBox 5"/>
            <p:cNvSpPr txBox="1"/>
            <p:nvPr/>
          </p:nvSpPr>
          <p:spPr>
            <a:xfrm>
              <a:off x="3124200" y="1752600"/>
              <a:ext cx="2133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Create Valid Population</a:t>
              </a:r>
            </a:p>
          </p:txBody>
        </p:sp>
        <p:sp>
          <p:nvSpPr>
            <p:cNvPr id="7" name="TextBox 6"/>
            <p:cNvSpPr txBox="1"/>
            <p:nvPr/>
          </p:nvSpPr>
          <p:spPr>
            <a:xfrm>
              <a:off x="5715000" y="3389531"/>
              <a:ext cx="167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Generate Children</a:t>
              </a:r>
            </a:p>
          </p:txBody>
        </p:sp>
        <p:sp>
          <p:nvSpPr>
            <p:cNvPr id="8" name="TextBox 7"/>
            <p:cNvSpPr txBox="1"/>
            <p:nvPr/>
          </p:nvSpPr>
          <p:spPr>
            <a:xfrm>
              <a:off x="3124200" y="4800600"/>
              <a:ext cx="2133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Evaluate </a:t>
              </a:r>
            </a:p>
            <a:p>
              <a:pPr algn="ctr"/>
              <a:r>
                <a:rPr lang="en-US" dirty="0"/>
                <a:t>Children</a:t>
              </a:r>
            </a:p>
          </p:txBody>
        </p:sp>
        <p:sp>
          <p:nvSpPr>
            <p:cNvPr id="9" name="TextBox 8"/>
            <p:cNvSpPr txBox="1"/>
            <p:nvPr/>
          </p:nvSpPr>
          <p:spPr>
            <a:xfrm>
              <a:off x="1066800" y="3389531"/>
              <a:ext cx="167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Select Survivors</a:t>
              </a:r>
            </a:p>
          </p:txBody>
        </p:sp>
        <p:cxnSp>
          <p:nvCxnSpPr>
            <p:cNvPr id="11" name="Straight Arrow Connector 10"/>
            <p:cNvCxnSpPr>
              <a:stCxn id="6" idx="3"/>
              <a:endCxn id="7" idx="0"/>
            </p:cNvCxnSpPr>
            <p:nvPr/>
          </p:nvCxnSpPr>
          <p:spPr>
            <a:xfrm>
              <a:off x="5257800" y="2075766"/>
              <a:ext cx="1295400" cy="13137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a:endCxn id="8" idx="3"/>
            </p:cNvCxnSpPr>
            <p:nvPr/>
          </p:nvCxnSpPr>
          <p:spPr>
            <a:xfrm flipH="1">
              <a:off x="5257800" y="4035862"/>
              <a:ext cx="1295400" cy="1087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1"/>
              <a:endCxn id="9" idx="2"/>
            </p:cNvCxnSpPr>
            <p:nvPr/>
          </p:nvCxnSpPr>
          <p:spPr>
            <a:xfrm flipH="1" flipV="1">
              <a:off x="1905000" y="4035862"/>
              <a:ext cx="1219200" cy="1087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24" idx="1"/>
            </p:cNvCxnSpPr>
            <p:nvPr/>
          </p:nvCxnSpPr>
          <p:spPr>
            <a:xfrm>
              <a:off x="2743200" y="3712697"/>
              <a:ext cx="726976" cy="2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2514600" y="4686300"/>
            <a:ext cx="2228850" cy="152400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4" name="TextBox 23"/>
          <p:cNvSpPr txBox="1"/>
          <p:nvPr/>
        </p:nvSpPr>
        <p:spPr>
          <a:xfrm>
            <a:off x="3059832" y="3690419"/>
            <a:ext cx="1333574" cy="646331"/>
          </a:xfrm>
          <a:prstGeom prst="rect">
            <a:avLst/>
          </a:prstGeom>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algn="ctr"/>
            <a:r>
              <a:rPr lang="en-US" dirty="0"/>
              <a:t>Check</a:t>
            </a:r>
          </a:p>
          <a:p>
            <a:pPr algn="ctr"/>
            <a:r>
              <a:rPr lang="en-US" dirty="0"/>
              <a:t>Termination</a:t>
            </a:r>
          </a:p>
        </p:txBody>
      </p:sp>
      <p:cxnSp>
        <p:nvCxnSpPr>
          <p:cNvPr id="26" name="Straight Arrow Connector 25"/>
          <p:cNvCxnSpPr>
            <a:stCxn id="24" idx="3"/>
            <a:endCxn id="7" idx="1"/>
          </p:cNvCxnSpPr>
          <p:nvPr/>
        </p:nvCxnSpPr>
        <p:spPr>
          <a:xfrm flipV="1">
            <a:off x="4393406" y="4011490"/>
            <a:ext cx="350044" cy="2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2636044" y="1647902"/>
            <a:ext cx="1928813" cy="1351523"/>
          </a:xfrm>
          <a:prstGeom prst="ellipse">
            <a:avLst/>
          </a:prstGeom>
          <a:noFill/>
          <a:ln w="57150">
            <a:solidFill>
              <a:srgbClr val="92D050"/>
            </a:solidFill>
          </a:ln>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4" name="Slide Number Placeholder 3"/>
          <p:cNvSpPr>
            <a:spLocks noGrp="1"/>
          </p:cNvSpPr>
          <p:nvPr>
            <p:ph type="sldNum" sz="quarter" idx="12"/>
          </p:nvPr>
        </p:nvSpPr>
        <p:spPr/>
        <p:txBody>
          <a:bodyPr/>
          <a:lstStyle/>
          <a:p>
            <a:fld id="{5A9B7FCB-BB9F-4259-BABC-810197A49197}" type="slidenum">
              <a:rPr lang="en-GB" smtClean="0"/>
              <a:pPr/>
              <a:t>42</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10" name="Date Placeholder 9"/>
          <p:cNvSpPr>
            <a:spLocks noGrp="1"/>
          </p:cNvSpPr>
          <p:nvPr>
            <p:ph type="dt" sz="half" idx="10"/>
          </p:nvPr>
        </p:nvSpPr>
        <p:spPr/>
        <p:txBody>
          <a:bodyPr/>
          <a:lstStyle/>
          <a:p>
            <a:fld id="{A0CEE6CF-0866-4A86-8FBF-1B5D2E19D4D6}" type="datetime3">
              <a:rPr lang="en-GB" smtClean="0"/>
              <a:t>14 November, 2017</a:t>
            </a:fld>
            <a:endParaRPr lang="en-GB" dirty="0"/>
          </a:p>
        </p:txBody>
      </p:sp>
    </p:spTree>
    <p:extLst>
      <p:ext uri="{BB962C8B-B14F-4D97-AF65-F5344CB8AC3E}">
        <p14:creationId xmlns:p14="http://schemas.microsoft.com/office/powerpoint/2010/main" val="14201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55112E-17 2.59259E-6 L 0.19974 0.2456 " pathEditMode="relative" rAng="0" ptsTypes="AA">
                                      <p:cBhvr>
                                        <p:cTn id="6" dur="2000" fill="hold"/>
                                        <p:tgtEl>
                                          <p:spTgt spid="2"/>
                                        </p:tgtEl>
                                        <p:attrNameLst>
                                          <p:attrName>ppt_x</p:attrName>
                                          <p:attrName>ppt_y</p:attrName>
                                        </p:attrNameLst>
                                      </p:cBhvr>
                                      <p:rCtr x="9987" y="1226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0.19974 0.2456 L 0.00938 0.44606 " pathEditMode="relative" rAng="0" ptsTypes="AA">
                                      <p:cBhvr>
                                        <p:cTn id="10" dur="2000" fill="hold"/>
                                        <p:tgtEl>
                                          <p:spTgt spid="2"/>
                                        </p:tgtEl>
                                        <p:attrNameLst>
                                          <p:attrName>ppt_x</p:attrName>
                                          <p:attrName>ppt_y</p:attrName>
                                        </p:attrNameLst>
                                      </p:cBhvr>
                                      <p:rCtr x="-9219" y="9977"/>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2" nodeType="clickEffect">
                                  <p:stCondLst>
                                    <p:cond delay="0"/>
                                  </p:stCondLst>
                                  <p:childTnLst>
                                    <p:animMotion origin="layout" path="M 0.00938 0.44606 L -0.1875 0.24028 " pathEditMode="relative" rAng="0" ptsTypes="AA">
                                      <p:cBhvr>
                                        <p:cTn id="14" dur="2000" fill="hold"/>
                                        <p:tgtEl>
                                          <p:spTgt spid="2"/>
                                        </p:tgtEl>
                                        <p:attrNameLst>
                                          <p:attrName>ppt_x</p:attrName>
                                          <p:attrName>ppt_y</p:attrName>
                                        </p:attrNameLst>
                                      </p:cBhvr>
                                      <p:rCtr x="-9844" y="-1030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3" nodeType="clickEffect">
                                  <p:stCondLst>
                                    <p:cond delay="0"/>
                                  </p:stCondLst>
                                  <p:childTnLst>
                                    <p:animMotion origin="layout" path="M -0.1875 0.24028 L 0.01172 0.24421 " pathEditMode="relative" rAng="0" ptsTypes="AA">
                                      <p:cBhvr>
                                        <p:cTn id="18" dur="2000" fill="hold"/>
                                        <p:tgtEl>
                                          <p:spTgt spid="2"/>
                                        </p:tgtEl>
                                        <p:attrNameLst>
                                          <p:attrName>ppt_x</p:attrName>
                                          <p:attrName>ppt_y</p:attrName>
                                        </p:attrNameLst>
                                      </p:cBhvr>
                                      <p:rCtr x="9961" y="18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 grpId="1" animBg="1"/>
      <p:bldP spid="2" grpId="2" animBg="1"/>
      <p:bldP spid="2" grpId="3" animBg="1"/>
      <p:bldP spid="2" grpId="4"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BBSA Evaluation</a:t>
            </a:r>
            <a:endParaRPr lang="en-US" dirty="0"/>
          </a:p>
        </p:txBody>
      </p:sp>
      <p:grpSp>
        <p:nvGrpSpPr>
          <p:cNvPr id="5" name="Group 4"/>
          <p:cNvGrpSpPr/>
          <p:nvPr/>
        </p:nvGrpSpPr>
        <p:grpSpPr>
          <a:xfrm>
            <a:off x="1647883" y="1858089"/>
            <a:ext cx="1114425" cy="838524"/>
            <a:chOff x="1066800" y="1752600"/>
            <a:chExt cx="6324600" cy="3572512"/>
          </a:xfrm>
        </p:grpSpPr>
        <p:sp>
          <p:nvSpPr>
            <p:cNvPr id="6" name="TextBox 5"/>
            <p:cNvSpPr txBox="1"/>
            <p:nvPr/>
          </p:nvSpPr>
          <p:spPr>
            <a:xfrm>
              <a:off x="3124195" y="1752600"/>
              <a:ext cx="2133597"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Create Valid Population</a:t>
              </a:r>
            </a:p>
          </p:txBody>
        </p:sp>
        <p:sp>
          <p:nvSpPr>
            <p:cNvPr id="7" name="TextBox 6"/>
            <p:cNvSpPr txBox="1"/>
            <p:nvPr/>
          </p:nvSpPr>
          <p:spPr>
            <a:xfrm>
              <a:off x="5714999" y="3389530"/>
              <a:ext cx="1676401"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Generate Children</a:t>
              </a:r>
            </a:p>
          </p:txBody>
        </p:sp>
        <p:sp>
          <p:nvSpPr>
            <p:cNvPr id="8" name="TextBox 7"/>
            <p:cNvSpPr txBox="1"/>
            <p:nvPr/>
          </p:nvSpPr>
          <p:spPr>
            <a:xfrm>
              <a:off x="3124195" y="4800600"/>
              <a:ext cx="2133597" cy="5245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Evaluate </a:t>
              </a:r>
            </a:p>
            <a:p>
              <a:pPr algn="ctr"/>
              <a:r>
                <a:rPr lang="en-US" sz="100" dirty="0"/>
                <a:t>Children</a:t>
              </a:r>
            </a:p>
          </p:txBody>
        </p:sp>
        <p:sp>
          <p:nvSpPr>
            <p:cNvPr id="9" name="TextBox 8"/>
            <p:cNvSpPr txBox="1"/>
            <p:nvPr/>
          </p:nvSpPr>
          <p:spPr>
            <a:xfrm>
              <a:off x="1066800" y="3389531"/>
              <a:ext cx="1676401" cy="4589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 dirty="0"/>
                <a:t>Select Survivors</a:t>
              </a:r>
            </a:p>
          </p:txBody>
        </p:sp>
        <p:cxnSp>
          <p:nvCxnSpPr>
            <p:cNvPr id="10" name="Straight Arrow Connector 9"/>
            <p:cNvCxnSpPr>
              <a:stCxn id="6" idx="3"/>
              <a:endCxn id="7" idx="0"/>
            </p:cNvCxnSpPr>
            <p:nvPr/>
          </p:nvCxnSpPr>
          <p:spPr>
            <a:xfrm>
              <a:off x="5257792" y="1982074"/>
              <a:ext cx="1295407" cy="1407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3"/>
            </p:cNvCxnSpPr>
            <p:nvPr/>
          </p:nvCxnSpPr>
          <p:spPr>
            <a:xfrm flipH="1">
              <a:off x="5257792" y="3848478"/>
              <a:ext cx="1295407" cy="1214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a:endCxn id="9" idx="2"/>
            </p:cNvCxnSpPr>
            <p:nvPr/>
          </p:nvCxnSpPr>
          <p:spPr>
            <a:xfrm flipH="1" flipV="1">
              <a:off x="1905001" y="3848478"/>
              <a:ext cx="1219195" cy="1214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7" idx="1"/>
            </p:cNvCxnSpPr>
            <p:nvPr/>
          </p:nvCxnSpPr>
          <p:spPr>
            <a:xfrm>
              <a:off x="2743201" y="3619004"/>
              <a:ext cx="696615" cy="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926946" y="2438469"/>
            <a:ext cx="573541" cy="393176"/>
          </a:xfrm>
          <a:prstGeom prst="rect">
            <a:avLst/>
          </a:prstGeom>
          <a:noFill/>
          <a:ln w="952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cxnSp>
        <p:nvCxnSpPr>
          <p:cNvPr id="17" name="Straight Connector 16"/>
          <p:cNvCxnSpPr/>
          <p:nvPr/>
        </p:nvCxnSpPr>
        <p:spPr>
          <a:xfrm flipV="1">
            <a:off x="1926944" y="1811505"/>
            <a:ext cx="1559207" cy="626967"/>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1926944" y="2831648"/>
            <a:ext cx="1559207" cy="3569155"/>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500485" y="2831648"/>
            <a:ext cx="5157616" cy="35691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00485" y="1811505"/>
            <a:ext cx="5157616" cy="62696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6150" y="1811502"/>
            <a:ext cx="4171950" cy="4589298"/>
          </a:xfrm>
          <a:prstGeom prst="rect">
            <a:avLst/>
          </a:prstGeom>
          <a:solidFill>
            <a:schemeClr val="bg1"/>
          </a:solidFill>
          <a:ln w="38100"/>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7" name="TextBox 26"/>
          <p:cNvSpPr txBox="1"/>
          <p:nvPr/>
        </p:nvSpPr>
        <p:spPr>
          <a:xfrm>
            <a:off x="2066020" y="2242303"/>
            <a:ext cx="295390" cy="107722"/>
          </a:xfrm>
          <a:prstGeom prst="rect">
            <a:avLst/>
          </a:prstGeom>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pPr algn="ctr"/>
            <a:r>
              <a:rPr lang="en-US" sz="100" dirty="0"/>
              <a:t>Generate Children</a:t>
            </a:r>
          </a:p>
        </p:txBody>
      </p:sp>
      <p:cxnSp>
        <p:nvCxnSpPr>
          <p:cNvPr id="29" name="Straight Arrow Connector 28"/>
          <p:cNvCxnSpPr>
            <a:stCxn id="27" idx="3"/>
            <a:endCxn id="7" idx="1"/>
          </p:cNvCxnSpPr>
          <p:nvPr/>
        </p:nvCxnSpPr>
        <p:spPr>
          <a:xfrm flipV="1">
            <a:off x="2361410" y="2296163"/>
            <a:ext cx="10550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 descr="C:\Users\mmart24\Documents\Gecco2014\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2" y="2089829"/>
            <a:ext cx="1302419" cy="40705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43</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16" name="Date Placeholder 15"/>
          <p:cNvSpPr>
            <a:spLocks noGrp="1"/>
          </p:cNvSpPr>
          <p:nvPr>
            <p:ph type="dt" sz="half" idx="10"/>
          </p:nvPr>
        </p:nvSpPr>
        <p:spPr/>
        <p:txBody>
          <a:bodyPr/>
          <a:lstStyle/>
          <a:p>
            <a:fld id="{3C1F64E4-FDB0-4D29-9D8E-4C9CD5DA2ACF}" type="datetime3">
              <a:rPr lang="en-GB" smtClean="0"/>
              <a:t>14 November, 2017</a:t>
            </a:fld>
            <a:endParaRPr lang="en-GB" dirty="0"/>
          </a:p>
        </p:txBody>
      </p:sp>
    </p:spTree>
    <p:extLst>
      <p:ext uri="{BB962C8B-B14F-4D97-AF65-F5344CB8AC3E}">
        <p14:creationId xmlns:p14="http://schemas.microsoft.com/office/powerpoint/2010/main" val="2454183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Evaluations</a:t>
            </a:r>
          </a:p>
          <a:p>
            <a:endParaRPr lang="en-US" dirty="0"/>
          </a:p>
          <a:p>
            <a:r>
              <a:rPr lang="en-US" dirty="0" smtClean="0"/>
              <a:t>Iterations</a:t>
            </a:r>
          </a:p>
          <a:p>
            <a:endParaRPr lang="en-US" dirty="0"/>
          </a:p>
          <a:p>
            <a:r>
              <a:rPr lang="en-US" dirty="0" smtClean="0"/>
              <a:t>Operations</a:t>
            </a:r>
          </a:p>
          <a:p>
            <a:endParaRPr lang="en-US" dirty="0"/>
          </a:p>
          <a:p>
            <a:r>
              <a:rPr lang="en-US" dirty="0" smtClean="0"/>
              <a:t>Convergence</a:t>
            </a:r>
            <a:endParaRPr lang="en-US" dirty="0"/>
          </a:p>
        </p:txBody>
      </p:sp>
      <p:sp>
        <p:nvSpPr>
          <p:cNvPr id="3" name="Title 2"/>
          <p:cNvSpPr>
            <a:spLocks noGrp="1"/>
          </p:cNvSpPr>
          <p:nvPr>
            <p:ph type="title"/>
          </p:nvPr>
        </p:nvSpPr>
        <p:spPr/>
        <p:txBody>
          <a:bodyPr/>
          <a:lstStyle/>
          <a:p>
            <a:r>
              <a:rPr lang="en-US" dirty="0" smtClean="0"/>
              <a:t>Termination Conditions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44</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822F1BA1-C5C0-4971-AE3B-23FE3A0B6C83}" type="datetime3">
              <a:rPr lang="en-GB" smtClean="0"/>
              <a:t>14 November, 2017</a:t>
            </a:fld>
            <a:endParaRPr lang="en-GB" dirty="0"/>
          </a:p>
        </p:txBody>
      </p:sp>
    </p:spTree>
    <p:extLst>
      <p:ext uri="{BB962C8B-B14F-4D97-AF65-F5344CB8AC3E}">
        <p14:creationId xmlns:p14="http://schemas.microsoft.com/office/powerpoint/2010/main" val="39231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481329"/>
            <a:ext cx="6172200" cy="652272"/>
          </a:xfrm>
        </p:spPr>
        <p:txBody>
          <a:bodyPr/>
          <a:lstStyle/>
          <a:p>
            <a:r>
              <a:rPr lang="en-US" dirty="0" smtClean="0"/>
              <a:t>Deceptive Trap Problem</a:t>
            </a:r>
          </a:p>
          <a:p>
            <a:endParaRPr lang="en-US" dirty="0"/>
          </a:p>
        </p:txBody>
      </p:sp>
      <p:sp>
        <p:nvSpPr>
          <p:cNvPr id="3" name="Title 2"/>
          <p:cNvSpPr>
            <a:spLocks noGrp="1"/>
          </p:cNvSpPr>
          <p:nvPr>
            <p:ph type="title"/>
          </p:nvPr>
        </p:nvSpPr>
        <p:spPr/>
        <p:txBody>
          <a:bodyPr/>
          <a:lstStyle/>
          <a:p>
            <a:r>
              <a:rPr lang="en-US" dirty="0" smtClean="0"/>
              <a:t>Proof of Concept Testing</a:t>
            </a:r>
            <a:endParaRPr lang="en-US" dirty="0"/>
          </a:p>
        </p:txBody>
      </p:sp>
      <p:graphicFrame>
        <p:nvGraphicFramePr>
          <p:cNvPr id="6" name="Chart 5"/>
          <p:cNvGraphicFramePr>
            <a:graphicFrameLocks/>
          </p:cNvGraphicFramePr>
          <p:nvPr>
            <p:extLst/>
          </p:nvPr>
        </p:nvGraphicFramePr>
        <p:xfrm>
          <a:off x="1350169" y="3895725"/>
          <a:ext cx="3429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1000125" y="2617462"/>
            <a:ext cx="5444083" cy="369332"/>
            <a:chOff x="2971800" y="2406134"/>
            <a:chExt cx="5715000" cy="369333"/>
          </a:xfrm>
        </p:grpSpPr>
        <p:sp>
          <p:nvSpPr>
            <p:cNvPr id="5" name="TextBox 4"/>
            <p:cNvSpPr txBox="1"/>
            <p:nvPr/>
          </p:nvSpPr>
          <p:spPr>
            <a:xfrm>
              <a:off x="2971800" y="2406134"/>
              <a:ext cx="1905000" cy="369333"/>
            </a:xfrm>
            <a:prstGeom prst="rect">
              <a:avLst/>
            </a:prstGeom>
            <a:noFill/>
            <a:ln>
              <a:solidFill>
                <a:schemeClr val="tx1"/>
              </a:solidFill>
            </a:ln>
          </p:spPr>
          <p:txBody>
            <a:bodyPr wrap="square" rtlCol="0">
              <a:spAutoFit/>
            </a:bodyPr>
            <a:lstStyle/>
            <a:p>
              <a:r>
                <a:rPr lang="en-US" dirty="0"/>
                <a:t>0 | 0 | 1 | 1 | 0</a:t>
              </a:r>
            </a:p>
          </p:txBody>
        </p:sp>
        <p:sp>
          <p:nvSpPr>
            <p:cNvPr id="7" name="TextBox 6"/>
            <p:cNvSpPr txBox="1"/>
            <p:nvPr/>
          </p:nvSpPr>
          <p:spPr>
            <a:xfrm>
              <a:off x="4876800" y="2406134"/>
              <a:ext cx="1905000" cy="369333"/>
            </a:xfrm>
            <a:prstGeom prst="rect">
              <a:avLst/>
            </a:prstGeom>
            <a:noFill/>
            <a:ln>
              <a:solidFill>
                <a:schemeClr val="tx1"/>
              </a:solidFill>
            </a:ln>
          </p:spPr>
          <p:txBody>
            <a:bodyPr wrap="square" rtlCol="0">
              <a:spAutoFit/>
            </a:bodyPr>
            <a:lstStyle/>
            <a:p>
              <a:r>
                <a:rPr lang="en-US" dirty="0"/>
                <a:t>0 | 1 | 0 | 1 | 0</a:t>
              </a:r>
            </a:p>
          </p:txBody>
        </p:sp>
        <p:sp>
          <p:nvSpPr>
            <p:cNvPr id="8" name="TextBox 7"/>
            <p:cNvSpPr txBox="1"/>
            <p:nvPr/>
          </p:nvSpPr>
          <p:spPr>
            <a:xfrm>
              <a:off x="6781800" y="2406134"/>
              <a:ext cx="1905000" cy="369333"/>
            </a:xfrm>
            <a:prstGeom prst="rect">
              <a:avLst/>
            </a:prstGeom>
            <a:noFill/>
            <a:ln>
              <a:solidFill>
                <a:schemeClr val="tx1"/>
              </a:solidFill>
            </a:ln>
          </p:spPr>
          <p:txBody>
            <a:bodyPr wrap="square" rtlCol="0">
              <a:spAutoFit/>
            </a:bodyPr>
            <a:lstStyle/>
            <a:p>
              <a:r>
                <a:rPr lang="en-US" dirty="0"/>
                <a:t>1 | 1 | 1 | 1 | 0</a:t>
              </a:r>
            </a:p>
          </p:txBody>
        </p:sp>
      </p:grpSp>
      <p:cxnSp>
        <p:nvCxnSpPr>
          <p:cNvPr id="9" name="Straight Connector 8"/>
          <p:cNvCxnSpPr/>
          <p:nvPr/>
        </p:nvCxnSpPr>
        <p:spPr>
          <a:xfrm flipV="1">
            <a:off x="4626365" y="2238375"/>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2814910" y="2238375"/>
            <a:ext cx="0" cy="114300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fld id="{5A9B7FCB-BB9F-4259-BABC-810197A49197}" type="slidenum">
              <a:rPr lang="en-GB" smtClean="0"/>
              <a:pPr/>
              <a:t>45</a:t>
            </a:fld>
            <a:endParaRPr lang="en-GB" dirty="0"/>
          </a:p>
        </p:txBody>
      </p:sp>
      <p:sp>
        <p:nvSpPr>
          <p:cNvPr id="12" name="Footer Placeholder 11"/>
          <p:cNvSpPr>
            <a:spLocks noGrp="1"/>
          </p:cNvSpPr>
          <p:nvPr>
            <p:ph type="ftr" sz="quarter" idx="11"/>
          </p:nvPr>
        </p:nvSpPr>
        <p:spPr/>
        <p:txBody>
          <a:bodyPr/>
          <a:lstStyle/>
          <a:p>
            <a:r>
              <a:rPr lang="en-US" smtClean="0"/>
              <a:t>John R. Woodward, Daniel R. Tauritz</a:t>
            </a:r>
            <a:endParaRPr lang="en-GB" dirty="0"/>
          </a:p>
        </p:txBody>
      </p:sp>
      <p:sp>
        <p:nvSpPr>
          <p:cNvPr id="13" name="Date Placeholder 12"/>
          <p:cNvSpPr>
            <a:spLocks noGrp="1"/>
          </p:cNvSpPr>
          <p:nvPr>
            <p:ph type="dt" sz="half" idx="10"/>
          </p:nvPr>
        </p:nvSpPr>
        <p:spPr/>
        <p:txBody>
          <a:bodyPr/>
          <a:lstStyle/>
          <a:p>
            <a:fld id="{F73FA5B9-3831-4143-9AA2-A703252E7235}" type="datetime3">
              <a:rPr lang="en-GB" smtClean="0"/>
              <a:t>14 November, 2017</a:t>
            </a:fld>
            <a:endParaRPr lang="en-GB" dirty="0"/>
          </a:p>
        </p:txBody>
      </p:sp>
    </p:spTree>
    <p:extLst>
      <p:ext uri="{BB962C8B-B14F-4D97-AF65-F5344CB8AC3E}">
        <p14:creationId xmlns:p14="http://schemas.microsoft.com/office/powerpoint/2010/main" val="31395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Evolved Problem Configuration</a:t>
            </a:r>
          </a:p>
          <a:p>
            <a:pPr lvl="1"/>
            <a:r>
              <a:rPr lang="en-US" dirty="0" smtClean="0"/>
              <a:t>Bit-length = 100</a:t>
            </a:r>
          </a:p>
          <a:p>
            <a:pPr lvl="1"/>
            <a:r>
              <a:rPr lang="en-US" dirty="0" smtClean="0"/>
              <a:t>Trap Size = 5</a:t>
            </a:r>
          </a:p>
          <a:p>
            <a:pPr lvl="1"/>
            <a:endParaRPr lang="en-US" dirty="0" smtClean="0"/>
          </a:p>
          <a:p>
            <a:r>
              <a:rPr lang="en-US" dirty="0" smtClean="0"/>
              <a:t>Verification Problem Configurations</a:t>
            </a:r>
          </a:p>
          <a:p>
            <a:pPr lvl="1"/>
            <a:r>
              <a:rPr lang="en-US" dirty="0"/>
              <a:t>Bit-length = </a:t>
            </a:r>
            <a:r>
              <a:rPr lang="en-US" dirty="0" smtClean="0"/>
              <a:t>100, </a:t>
            </a:r>
            <a:r>
              <a:rPr lang="en-US" dirty="0"/>
              <a:t>Trap Size = </a:t>
            </a:r>
            <a:r>
              <a:rPr lang="en-US" dirty="0" smtClean="0"/>
              <a:t>5</a:t>
            </a:r>
          </a:p>
          <a:p>
            <a:pPr lvl="1"/>
            <a:r>
              <a:rPr lang="en-US" dirty="0"/>
              <a:t>Bit-length = </a:t>
            </a:r>
            <a:r>
              <a:rPr lang="en-US" dirty="0" smtClean="0"/>
              <a:t>200</a:t>
            </a:r>
            <a:r>
              <a:rPr lang="en-US" dirty="0"/>
              <a:t>, Trap Size = </a:t>
            </a:r>
            <a:r>
              <a:rPr lang="en-US" dirty="0" smtClean="0"/>
              <a:t>5</a:t>
            </a:r>
          </a:p>
          <a:p>
            <a:pPr lvl="1"/>
            <a:r>
              <a:rPr lang="en-US" dirty="0"/>
              <a:t>Bit-length = </a:t>
            </a:r>
            <a:r>
              <a:rPr lang="en-US" dirty="0" smtClean="0"/>
              <a:t>105, </a:t>
            </a:r>
            <a:r>
              <a:rPr lang="en-US" dirty="0"/>
              <a:t>Trap Size = </a:t>
            </a:r>
            <a:r>
              <a:rPr lang="en-US" dirty="0" smtClean="0"/>
              <a:t>7</a:t>
            </a:r>
            <a:endParaRPr lang="en-US" dirty="0"/>
          </a:p>
          <a:p>
            <a:pPr lvl="1"/>
            <a:r>
              <a:rPr lang="en-US" dirty="0"/>
              <a:t>Bit-length = </a:t>
            </a:r>
            <a:r>
              <a:rPr lang="en-US" dirty="0" smtClean="0"/>
              <a:t>210, </a:t>
            </a:r>
            <a:r>
              <a:rPr lang="en-US" dirty="0"/>
              <a:t>Trap Size = </a:t>
            </a:r>
            <a:r>
              <a:rPr lang="en-US" dirty="0" smtClean="0"/>
              <a:t>7</a:t>
            </a:r>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Proof of Concept Testing </a:t>
            </a:r>
            <a:r>
              <a:rPr lang="en-US" dirty="0" smtClean="0"/>
              <a:t>(cont.)</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46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2A40749B-513A-46D4-ACFB-FC8F50B007DF}" type="datetime3">
              <a:rPr lang="en-GB" smtClean="0"/>
              <a:t>14 November, 2017</a:t>
            </a:fld>
            <a:endParaRPr lang="en-GB" dirty="0"/>
          </a:p>
        </p:txBody>
      </p:sp>
    </p:spTree>
    <p:extLst>
      <p:ext uri="{BB962C8B-B14F-4D97-AF65-F5344CB8AC3E}">
        <p14:creationId xmlns:p14="http://schemas.microsoft.com/office/powerpoint/2010/main" val="22088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328" t="18028" r="42052" b="11790"/>
          <a:stretch/>
        </p:blipFill>
        <p:spPr bwMode="auto">
          <a:xfrm>
            <a:off x="897851" y="1624013"/>
            <a:ext cx="2833901"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14951" y="2702379"/>
            <a:ext cx="1657350" cy="646331"/>
          </a:xfrm>
          <a:prstGeom prst="rect">
            <a:avLst/>
          </a:prstGeom>
          <a:noFill/>
        </p:spPr>
        <p:txBody>
          <a:bodyPr wrap="square" lIns="91429" tIns="45714" rIns="91429" bIns="45714" rtlCol="0">
            <a:spAutoFit/>
          </a:bodyPr>
          <a:lstStyle/>
          <a:p>
            <a:r>
              <a:rPr lang="en-US" dirty="0"/>
              <a:t>60% Success Rate</a:t>
            </a:r>
          </a:p>
        </p:txBody>
      </p:sp>
      <p:sp>
        <p:nvSpPr>
          <p:cNvPr id="2" name="Slide Number Placeholder 1"/>
          <p:cNvSpPr>
            <a:spLocks noGrp="1"/>
          </p:cNvSpPr>
          <p:nvPr>
            <p:ph type="sldNum" sz="quarter" idx="12"/>
          </p:nvPr>
        </p:nvSpPr>
        <p:spPr/>
        <p:txBody>
          <a:bodyPr/>
          <a:lstStyle/>
          <a:p>
            <a:fld id="{5A9B7FCB-BB9F-4259-BABC-810197A49197}" type="slidenum">
              <a:rPr lang="en-GB" smtClean="0"/>
              <a:pPr/>
              <a:t>47</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2BD192F6-DE46-44E4-8771-AF995A11A3AC}" type="datetime3">
              <a:rPr lang="en-GB" smtClean="0"/>
              <a:t>14 November, 2017</a:t>
            </a:fld>
            <a:endParaRPr lang="en-GB" dirty="0"/>
          </a:p>
        </p:txBody>
      </p:sp>
    </p:spTree>
    <p:extLst>
      <p:ext uri="{BB962C8B-B14F-4D97-AF65-F5344CB8AC3E}">
        <p14:creationId xmlns:p14="http://schemas.microsoft.com/office/powerpoint/2010/main" val="18646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100</a:t>
            </a:r>
            <a:br>
              <a:rPr lang="en-US" sz="2800" dirty="0"/>
            </a:br>
            <a:r>
              <a:rPr lang="en-US" sz="2800" dirty="0"/>
              <a:t>Trap Size = 5</a:t>
            </a:r>
          </a:p>
        </p:txBody>
      </p:sp>
      <p:pic>
        <p:nvPicPr>
          <p:cNvPr id="1028" name="Picture 4" descr="S:\matt\cs447\Gecco\1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1" y="1747838"/>
            <a:ext cx="4259729"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48</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60EB7329-6F85-4E4D-8590-71A171A2344B}" type="datetime3">
              <a:rPr lang="en-GB" smtClean="0"/>
              <a:t>14 November, 2017</a:t>
            </a:fld>
            <a:endParaRPr lang="en-GB" dirty="0"/>
          </a:p>
        </p:txBody>
      </p:sp>
    </p:spTree>
    <p:extLst>
      <p:ext uri="{BB962C8B-B14F-4D97-AF65-F5344CB8AC3E}">
        <p14:creationId xmlns:p14="http://schemas.microsoft.com/office/powerpoint/2010/main" val="346978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200</a:t>
            </a:r>
            <a:br>
              <a:rPr lang="en-US" sz="2800" dirty="0"/>
            </a:br>
            <a:r>
              <a:rPr lang="en-US" sz="2800" dirty="0"/>
              <a:t>Trap Size = 5</a:t>
            </a:r>
          </a:p>
        </p:txBody>
      </p:sp>
      <p:pic>
        <p:nvPicPr>
          <p:cNvPr id="5123" name="Picture 3" descr="S:\matt\cs447\Gecco\200_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1" y="1728788"/>
            <a:ext cx="4340681"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49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36EF1150-1A9C-4E10-8D18-5E00C5791962}" type="datetime3">
              <a:rPr lang="en-GB" smtClean="0"/>
              <a:t>14 November, 2017</a:t>
            </a:fld>
            <a:endParaRPr lang="en-GB" dirty="0"/>
          </a:p>
        </p:txBody>
      </p:sp>
    </p:spTree>
    <p:extLst>
      <p:ext uri="{BB962C8B-B14F-4D97-AF65-F5344CB8AC3E}">
        <p14:creationId xmlns:p14="http://schemas.microsoft.com/office/powerpoint/2010/main" val="234537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Type of GP Matters:</a:t>
            </a:r>
            <a:br>
              <a:rPr lang="en-US" dirty="0" smtClean="0"/>
            </a:br>
            <a:r>
              <a:rPr lang="en-US" dirty="0" smtClean="0"/>
              <a:t>Experiment Description</a:t>
            </a:r>
            <a:endParaRPr lang="en-US" dirty="0"/>
          </a:p>
        </p:txBody>
      </p:sp>
      <p:sp>
        <p:nvSpPr>
          <p:cNvPr id="6" name="Content Placeholder 5"/>
          <p:cNvSpPr>
            <a:spLocks noGrp="1"/>
          </p:cNvSpPr>
          <p:nvPr>
            <p:ph idx="1"/>
          </p:nvPr>
        </p:nvSpPr>
        <p:spPr>
          <a:xfrm>
            <a:off x="323528" y="1600201"/>
            <a:ext cx="8496944" cy="4525963"/>
          </a:xfrm>
        </p:spPr>
        <p:txBody>
          <a:bodyPr>
            <a:normAutofit fontScale="92500"/>
          </a:bodyPr>
          <a:lstStyle/>
          <a:p>
            <a:r>
              <a:rPr lang="en-US" dirty="0" smtClean="0"/>
              <a:t>Implement five types of GP (tree GP, linear GP, canonical Cartesian GP, Stack GP, and Grammatical Evolution) in hyper-heuristics for evolving black-box search algorithms for solving 3-SAT</a:t>
            </a:r>
          </a:p>
          <a:p>
            <a:r>
              <a:rPr lang="en-US" dirty="0" smtClean="0"/>
              <a:t>Base hyper-heuristic fitness on the fitness of the best search algorithm generated at solving the 3-SAT problem</a:t>
            </a:r>
          </a:p>
          <a:p>
            <a:r>
              <a:rPr lang="en-US" dirty="0" smtClean="0"/>
              <a:t>Compare relative effectiveness of each GP type as a hyper-heuristic</a:t>
            </a:r>
          </a:p>
        </p:txBody>
      </p:sp>
    </p:spTree>
    <p:extLst>
      <p:ext uri="{BB962C8B-B14F-4D97-AF65-F5344CB8AC3E}">
        <p14:creationId xmlns:p14="http://schemas.microsoft.com/office/powerpoint/2010/main" val="4091261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105</a:t>
            </a:r>
            <a:br>
              <a:rPr lang="en-US" sz="2800" dirty="0"/>
            </a:br>
            <a:r>
              <a:rPr lang="en-US" sz="2800" dirty="0"/>
              <a:t>Trap Size = 7</a:t>
            </a:r>
          </a:p>
        </p:txBody>
      </p:sp>
      <p:pic>
        <p:nvPicPr>
          <p:cNvPr id="4099" name="Picture 3" descr="S:\matt\cs447\Gecco\105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2" y="1709738"/>
            <a:ext cx="4219373"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50</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16B29C46-26E7-4BF6-8A76-942450FC4752}" type="datetime3">
              <a:rPr lang="en-GB" smtClean="0"/>
              <a:t>14 November, 2017</a:t>
            </a:fld>
            <a:endParaRPr lang="en-GB" dirty="0"/>
          </a:p>
        </p:txBody>
      </p:sp>
    </p:spTree>
    <p:extLst>
      <p:ext uri="{BB962C8B-B14F-4D97-AF65-F5344CB8AC3E}">
        <p14:creationId xmlns:p14="http://schemas.microsoft.com/office/powerpoint/2010/main" val="1938058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450" y="304800"/>
            <a:ext cx="6172200" cy="1143000"/>
          </a:xfrm>
        </p:spPr>
        <p:txBody>
          <a:bodyPr>
            <a:noAutofit/>
          </a:bodyPr>
          <a:lstStyle/>
          <a:p>
            <a:r>
              <a:rPr lang="en-US" sz="2800" dirty="0"/>
              <a:t>Results: </a:t>
            </a:r>
            <a:br>
              <a:rPr lang="en-US" sz="2800" dirty="0"/>
            </a:br>
            <a:r>
              <a:rPr lang="en-US" sz="2800" dirty="0"/>
              <a:t>Bit-Length = 210</a:t>
            </a:r>
            <a:br>
              <a:rPr lang="en-US" sz="2800" dirty="0"/>
            </a:br>
            <a:r>
              <a:rPr lang="en-US" sz="2800" dirty="0"/>
              <a:t>Trap Size = 7</a:t>
            </a:r>
          </a:p>
        </p:txBody>
      </p:sp>
      <p:pic>
        <p:nvPicPr>
          <p:cNvPr id="6146" name="Picture 2" descr="S:\matt\cs447\Gecco\210_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700213"/>
            <a:ext cx="4234810"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51</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43FBE07A-A5BB-4F07-A183-5CEC263D79BC}" type="datetime3">
              <a:rPr lang="en-GB" smtClean="0"/>
              <a:t>14 November, 2017</a:t>
            </a:fld>
            <a:endParaRPr lang="en-GB" dirty="0"/>
          </a:p>
        </p:txBody>
      </p:sp>
    </p:spTree>
    <p:extLst>
      <p:ext uri="{BB962C8B-B14F-4D97-AF65-F5344CB8AC3E}">
        <p14:creationId xmlns:p14="http://schemas.microsoft.com/office/powerpoint/2010/main" val="906189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013" y="119064"/>
            <a:ext cx="1737647" cy="334549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465" y="210744"/>
            <a:ext cx="1716097" cy="3540927"/>
          </a:xfrm>
          <a:prstGeom prst="rect">
            <a:avLst/>
          </a:prstGeom>
        </p:spPr>
      </p:pic>
      <p:sp>
        <p:nvSpPr>
          <p:cNvPr id="5" name="TextBox 4"/>
          <p:cNvSpPr txBox="1"/>
          <p:nvPr/>
        </p:nvSpPr>
        <p:spPr>
          <a:xfrm>
            <a:off x="1317270" y="3568548"/>
            <a:ext cx="1200150" cy="366242"/>
          </a:xfrm>
          <a:prstGeom prst="rect">
            <a:avLst/>
          </a:prstGeom>
          <a:noFill/>
        </p:spPr>
        <p:txBody>
          <a:bodyPr wrap="square" lIns="91429" tIns="45714" rIns="91429" bIns="45714" rtlCol="0">
            <a:spAutoFit/>
          </a:bodyPr>
          <a:lstStyle/>
          <a:p>
            <a:pPr algn="ctr"/>
            <a:r>
              <a:rPr lang="en-US" dirty="0"/>
              <a:t>BBSA1</a:t>
            </a:r>
          </a:p>
        </p:txBody>
      </p:sp>
      <p:sp>
        <p:nvSpPr>
          <p:cNvPr id="8" name="TextBox 7"/>
          <p:cNvSpPr txBox="1"/>
          <p:nvPr/>
        </p:nvSpPr>
        <p:spPr>
          <a:xfrm>
            <a:off x="5871837" y="3030753"/>
            <a:ext cx="1200150" cy="366242"/>
          </a:xfrm>
          <a:prstGeom prst="rect">
            <a:avLst/>
          </a:prstGeom>
          <a:noFill/>
        </p:spPr>
        <p:txBody>
          <a:bodyPr wrap="square" lIns="91429" tIns="45714" rIns="91429" bIns="45714" rtlCol="0">
            <a:spAutoFit/>
          </a:bodyPr>
          <a:lstStyle/>
          <a:p>
            <a:pPr algn="ctr"/>
            <a:r>
              <a:rPr lang="en-US" dirty="0"/>
              <a:t>BBSA2</a:t>
            </a:r>
          </a:p>
        </p:txBody>
      </p:sp>
      <p:sp>
        <p:nvSpPr>
          <p:cNvPr id="9" name="TextBox 8"/>
          <p:cNvSpPr txBox="1"/>
          <p:nvPr/>
        </p:nvSpPr>
        <p:spPr>
          <a:xfrm>
            <a:off x="3738863" y="6188585"/>
            <a:ext cx="1200150" cy="366242"/>
          </a:xfrm>
          <a:prstGeom prst="rect">
            <a:avLst/>
          </a:prstGeom>
          <a:noFill/>
        </p:spPr>
        <p:txBody>
          <a:bodyPr wrap="square" lIns="91429" tIns="45714" rIns="91429" bIns="45714" rtlCol="0">
            <a:spAutoFit/>
          </a:bodyPr>
          <a:lstStyle/>
          <a:p>
            <a:pPr algn="ctr"/>
            <a:r>
              <a:rPr lang="en-US" dirty="0"/>
              <a:t>BBSA3</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058" y="2489788"/>
            <a:ext cx="1366628" cy="3698798"/>
          </a:xfrm>
          <a:prstGeom prst="rect">
            <a:avLst/>
          </a:prstGeom>
        </p:spPr>
      </p:pic>
      <p:sp>
        <p:nvSpPr>
          <p:cNvPr id="3" name="Slide Number Placeholder 2"/>
          <p:cNvSpPr>
            <a:spLocks noGrp="1"/>
          </p:cNvSpPr>
          <p:nvPr>
            <p:ph type="sldNum" sz="quarter" idx="12"/>
          </p:nvPr>
        </p:nvSpPr>
        <p:spPr/>
        <p:txBody>
          <a:bodyPr/>
          <a:lstStyle/>
          <a:p>
            <a:fld id="{5A9B7FCB-BB9F-4259-BABC-810197A49197}" type="slidenum">
              <a:rPr lang="en-GB" smtClean="0"/>
              <a:pPr/>
              <a:t>52</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0590F8F6-5CB4-4100-B87E-D79CB771CD0D}" type="datetime3">
              <a:rPr lang="en-GB" smtClean="0"/>
              <a:t>14 November, 2017</a:t>
            </a:fld>
            <a:endParaRPr lang="en-GB" dirty="0"/>
          </a:p>
        </p:txBody>
      </p:sp>
    </p:spTree>
    <p:extLst>
      <p:ext uri="{BB962C8B-B14F-4D97-AF65-F5344CB8AC3E}">
        <p14:creationId xmlns:p14="http://schemas.microsoft.com/office/powerpoint/2010/main" val="3964607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7" y="306031"/>
            <a:ext cx="3100930" cy="6398337"/>
          </a:xfrm>
          <a:prstGeom prst="rect">
            <a:avLst/>
          </a:prstGeom>
        </p:spPr>
      </p:pic>
      <p:sp>
        <p:nvSpPr>
          <p:cNvPr id="3" name="Title 2"/>
          <p:cNvSpPr>
            <a:spLocks noGrp="1"/>
          </p:cNvSpPr>
          <p:nvPr>
            <p:ph type="title"/>
          </p:nvPr>
        </p:nvSpPr>
        <p:spPr>
          <a:xfrm>
            <a:off x="457201" y="274638"/>
            <a:ext cx="3575446" cy="1143000"/>
          </a:xfrm>
        </p:spPr>
        <p:txBody>
          <a:bodyPr/>
          <a:lstStyle/>
          <a:p>
            <a:r>
              <a:rPr lang="en-US" dirty="0" smtClean="0"/>
              <a:t>BBSA1</a:t>
            </a:r>
            <a:endParaRPr lang="en-US" dirty="0"/>
          </a:p>
        </p:txBody>
      </p:sp>
      <p:sp>
        <p:nvSpPr>
          <p:cNvPr id="4" name="Rectangle 3"/>
          <p:cNvSpPr/>
          <p:nvPr/>
        </p:nvSpPr>
        <p:spPr>
          <a:xfrm>
            <a:off x="2621757" y="3047999"/>
            <a:ext cx="2821781" cy="914400"/>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6" name="Rectangle 5"/>
          <p:cNvSpPr/>
          <p:nvPr/>
        </p:nvSpPr>
        <p:spPr>
          <a:xfrm>
            <a:off x="4743451" y="5032374"/>
            <a:ext cx="1199608" cy="87312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53</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A449BD10-E198-4194-ACC7-B105313ECE95}" type="datetime3">
              <a:rPr lang="en-GB" smtClean="0"/>
              <a:t>14 November, 2017</a:t>
            </a:fld>
            <a:endParaRPr lang="en-GB" dirty="0"/>
          </a:p>
        </p:txBody>
      </p:sp>
    </p:spTree>
    <p:extLst>
      <p:ext uri="{BB962C8B-B14F-4D97-AF65-F5344CB8AC3E}">
        <p14:creationId xmlns:p14="http://schemas.microsoft.com/office/powerpoint/2010/main" val="1073509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1" y="242548"/>
            <a:ext cx="3216404" cy="6192540"/>
          </a:xfrm>
          <a:prstGeom prst="rect">
            <a:avLst/>
          </a:prstGeom>
        </p:spPr>
      </p:pic>
      <p:sp>
        <p:nvSpPr>
          <p:cNvPr id="3" name="Title 2"/>
          <p:cNvSpPr>
            <a:spLocks noGrp="1"/>
          </p:cNvSpPr>
          <p:nvPr>
            <p:ph type="title"/>
          </p:nvPr>
        </p:nvSpPr>
        <p:spPr>
          <a:xfrm>
            <a:off x="457200" y="274638"/>
            <a:ext cx="4474840" cy="1143000"/>
          </a:xfrm>
        </p:spPr>
        <p:txBody>
          <a:bodyPr/>
          <a:lstStyle/>
          <a:p>
            <a:r>
              <a:rPr lang="en-US" dirty="0" smtClean="0"/>
              <a:t>BBSA2</a:t>
            </a:r>
            <a:endParaRPr lang="en-US" dirty="0"/>
          </a:p>
        </p:txBody>
      </p:sp>
      <p:sp>
        <p:nvSpPr>
          <p:cNvPr id="4" name="Rectangle 3"/>
          <p:cNvSpPr/>
          <p:nvPr/>
        </p:nvSpPr>
        <p:spPr>
          <a:xfrm>
            <a:off x="3086100" y="2133600"/>
            <a:ext cx="1457325" cy="1185182"/>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54</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7B1847A0-D337-4114-A483-DBC7ED09CC68}" type="datetime3">
              <a:rPr lang="en-GB" smtClean="0"/>
              <a:t>14 November, 2017</a:t>
            </a:fld>
            <a:endParaRPr lang="en-GB" dirty="0"/>
          </a:p>
        </p:txBody>
      </p:sp>
    </p:spTree>
    <p:extLst>
      <p:ext uri="{BB962C8B-B14F-4D97-AF65-F5344CB8AC3E}">
        <p14:creationId xmlns:p14="http://schemas.microsoft.com/office/powerpoint/2010/main" val="40899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245" y="148874"/>
            <a:ext cx="2478881" cy="6709126"/>
          </a:xfrm>
        </p:spPr>
      </p:pic>
      <p:sp>
        <p:nvSpPr>
          <p:cNvPr id="3" name="Title 2"/>
          <p:cNvSpPr>
            <a:spLocks noGrp="1"/>
          </p:cNvSpPr>
          <p:nvPr>
            <p:ph type="title"/>
          </p:nvPr>
        </p:nvSpPr>
        <p:spPr>
          <a:xfrm>
            <a:off x="457200" y="274638"/>
            <a:ext cx="4258816" cy="1143000"/>
          </a:xfrm>
        </p:spPr>
        <p:txBody>
          <a:bodyPr/>
          <a:lstStyle/>
          <a:p>
            <a:r>
              <a:rPr lang="en-US" dirty="0" smtClean="0"/>
              <a:t>BBSA3</a:t>
            </a:r>
            <a:endParaRPr lang="en-US" dirty="0"/>
          </a:p>
        </p:txBody>
      </p:sp>
      <p:sp>
        <p:nvSpPr>
          <p:cNvPr id="4" name="Rectangle 3"/>
          <p:cNvSpPr/>
          <p:nvPr/>
        </p:nvSpPr>
        <p:spPr>
          <a:xfrm>
            <a:off x="4679157" y="3371849"/>
            <a:ext cx="892969" cy="1762126"/>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5" name="Rectangle 4"/>
          <p:cNvSpPr/>
          <p:nvPr/>
        </p:nvSpPr>
        <p:spPr>
          <a:xfrm>
            <a:off x="3671888" y="4219575"/>
            <a:ext cx="928688" cy="1943100"/>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55</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ADCF6588-ADCE-4097-8EED-E871FE622342}" type="datetime3">
              <a:rPr lang="en-GB" smtClean="0"/>
              <a:t>14 November, 2017</a:t>
            </a:fld>
            <a:endParaRPr lang="en-GB" dirty="0"/>
          </a:p>
        </p:txBody>
      </p:sp>
    </p:spTree>
    <p:extLst>
      <p:ext uri="{BB962C8B-B14F-4D97-AF65-F5344CB8AC3E}">
        <p14:creationId xmlns:p14="http://schemas.microsoft.com/office/powerpoint/2010/main" val="3459702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1" y="242548"/>
            <a:ext cx="3216404" cy="6192540"/>
          </a:xfrm>
          <a:prstGeom prst="rect">
            <a:avLst/>
          </a:prstGeom>
        </p:spPr>
      </p:pic>
      <p:sp>
        <p:nvSpPr>
          <p:cNvPr id="3" name="Title 2"/>
          <p:cNvSpPr>
            <a:spLocks noGrp="1"/>
          </p:cNvSpPr>
          <p:nvPr>
            <p:ph type="title"/>
          </p:nvPr>
        </p:nvSpPr>
        <p:spPr>
          <a:xfrm>
            <a:off x="457200" y="274638"/>
            <a:ext cx="4114800" cy="1143000"/>
          </a:xfrm>
        </p:spPr>
        <p:txBody>
          <a:bodyPr/>
          <a:lstStyle/>
          <a:p>
            <a:r>
              <a:rPr lang="en-US" dirty="0" smtClean="0"/>
              <a:t>BBSA2</a:t>
            </a:r>
            <a:endParaRPr lang="en-US" dirty="0"/>
          </a:p>
        </p:txBody>
      </p:sp>
      <p:sp>
        <p:nvSpPr>
          <p:cNvPr id="4" name="Rectangle 3"/>
          <p:cNvSpPr/>
          <p:nvPr/>
        </p:nvSpPr>
        <p:spPr>
          <a:xfrm>
            <a:off x="2641472" y="3419476"/>
            <a:ext cx="2352011" cy="1019175"/>
          </a:xfrm>
          <a:prstGeom prst="rect">
            <a:avLst/>
          </a:prstGeom>
          <a:noFill/>
          <a:ln w="28575"/>
        </p:spPr>
        <p:style>
          <a:lnRef idx="1">
            <a:schemeClr val="accent2"/>
          </a:lnRef>
          <a:fillRef idx="2">
            <a:schemeClr val="accent2"/>
          </a:fillRef>
          <a:effectRef idx="1">
            <a:schemeClr val="accent2"/>
          </a:effectRef>
          <a:fontRef idx="minor">
            <a:schemeClr val="dk1"/>
          </a:fontRef>
        </p:style>
        <p:txBody>
          <a:bodyPr lIns="91429" tIns="45714" rIns="91429" bIns="45714" rtlCol="0" anchor="ctr"/>
          <a:lstStyle/>
          <a:p>
            <a:pPr algn="ctr"/>
            <a:endParaRPr lang="en-US"/>
          </a:p>
        </p:txBody>
      </p:sp>
      <p:sp>
        <p:nvSpPr>
          <p:cNvPr id="2" name="Slide Number Placeholder 1"/>
          <p:cNvSpPr>
            <a:spLocks noGrp="1"/>
          </p:cNvSpPr>
          <p:nvPr>
            <p:ph type="sldNum" sz="quarter" idx="12"/>
          </p:nvPr>
        </p:nvSpPr>
        <p:spPr/>
        <p:txBody>
          <a:bodyPr/>
          <a:lstStyle/>
          <a:p>
            <a:fld id="{5A9B7FCB-BB9F-4259-BABC-810197A49197}" type="slidenum">
              <a:rPr lang="en-GB" smtClean="0"/>
              <a:pPr/>
              <a:t>56</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949E5CA-2206-43C1-B1E5-518456C60A1E}" type="datetime3">
              <a:rPr lang="en-GB" smtClean="0"/>
              <a:t>14 November, 2017</a:t>
            </a:fld>
            <a:endParaRPr lang="en-GB" dirty="0"/>
          </a:p>
        </p:txBody>
      </p:sp>
    </p:spTree>
    <p:extLst>
      <p:ext uri="{BB962C8B-B14F-4D97-AF65-F5344CB8AC3E}">
        <p14:creationId xmlns:p14="http://schemas.microsoft.com/office/powerpoint/2010/main" val="12839517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Over-Specialization</a:t>
            </a:r>
            <a:endParaRPr lang="en-US" dirty="0"/>
          </a:p>
        </p:txBody>
      </p:sp>
      <p:pic>
        <p:nvPicPr>
          <p:cNvPr id="4" name="Picture 4" descr="S:\matt\cs447\Gecco\100_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5807" y="1930401"/>
            <a:ext cx="2837329" cy="30146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tt\cs447\Gecco\200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0" y="1930400"/>
            <a:ext cx="2914650" cy="3039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40071" y="5105402"/>
            <a:ext cx="1828800" cy="646331"/>
          </a:xfrm>
          <a:prstGeom prst="rect">
            <a:avLst/>
          </a:prstGeom>
          <a:noFill/>
        </p:spPr>
        <p:txBody>
          <a:bodyPr wrap="square" lIns="91429" tIns="45714" rIns="91429" bIns="45714" rtlCol="0">
            <a:spAutoFit/>
          </a:bodyPr>
          <a:lstStyle/>
          <a:p>
            <a:pPr algn="ctr"/>
            <a:r>
              <a:rPr lang="en-US" dirty="0"/>
              <a:t>Trained Problem Configuration</a:t>
            </a:r>
          </a:p>
        </p:txBody>
      </p:sp>
      <p:sp>
        <p:nvSpPr>
          <p:cNvPr id="7" name="TextBox 6"/>
          <p:cNvSpPr txBox="1"/>
          <p:nvPr/>
        </p:nvSpPr>
        <p:spPr>
          <a:xfrm>
            <a:off x="4486275" y="5105401"/>
            <a:ext cx="1828800" cy="923330"/>
          </a:xfrm>
          <a:prstGeom prst="rect">
            <a:avLst/>
          </a:prstGeom>
          <a:noFill/>
        </p:spPr>
        <p:txBody>
          <a:bodyPr wrap="square" lIns="91429" tIns="45714" rIns="91429" bIns="45714" rtlCol="0">
            <a:spAutoFit/>
          </a:bodyPr>
          <a:lstStyle/>
          <a:p>
            <a:pPr algn="ctr"/>
            <a:r>
              <a:rPr lang="en-US" dirty="0"/>
              <a:t>Alternate Problem Configuration</a:t>
            </a:r>
          </a:p>
        </p:txBody>
      </p:sp>
      <p:sp>
        <p:nvSpPr>
          <p:cNvPr id="2" name="Slide Number Placeholder 1"/>
          <p:cNvSpPr>
            <a:spLocks noGrp="1"/>
          </p:cNvSpPr>
          <p:nvPr>
            <p:ph type="sldNum" sz="quarter" idx="12"/>
          </p:nvPr>
        </p:nvSpPr>
        <p:spPr/>
        <p:txBody>
          <a:bodyPr/>
          <a:lstStyle/>
          <a:p>
            <a:fld id="{5A9B7FCB-BB9F-4259-BABC-810197A49197}" type="slidenum">
              <a:rPr lang="en-GB" smtClean="0"/>
              <a:pPr/>
              <a:t>57</a:t>
            </a:fld>
            <a:endParaRPr lang="en-GB" dirty="0"/>
          </a:p>
        </p:txBody>
      </p:sp>
      <p:sp>
        <p:nvSpPr>
          <p:cNvPr id="8" name="Footer Placeholder 7"/>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090FFD22-FB9D-4FB9-8980-8EDDBECBF2FC}" type="datetime3">
              <a:rPr lang="en-GB" smtClean="0"/>
              <a:t>14 November, 2017</a:t>
            </a:fld>
            <a:endParaRPr lang="en-GB" dirty="0"/>
          </a:p>
        </p:txBody>
      </p:sp>
    </p:spTree>
    <p:extLst>
      <p:ext uri="{BB962C8B-B14F-4D97-AF65-F5344CB8AC3E}">
        <p14:creationId xmlns:p14="http://schemas.microsoft.com/office/powerpoint/2010/main" val="409713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Measures of Robustness</a:t>
            </a:r>
          </a:p>
          <a:p>
            <a:pPr lvl="1"/>
            <a:r>
              <a:rPr lang="en-US" dirty="0" smtClean="0"/>
              <a:t>Applicability</a:t>
            </a:r>
          </a:p>
          <a:p>
            <a:pPr lvl="1"/>
            <a:r>
              <a:rPr lang="en-US" dirty="0" smtClean="0"/>
              <a:t>Fallibility</a:t>
            </a:r>
          </a:p>
          <a:p>
            <a:endParaRPr lang="en-US" dirty="0"/>
          </a:p>
          <a:p>
            <a:r>
              <a:rPr lang="en-US" dirty="0" smtClean="0"/>
              <a:t>Applicability</a:t>
            </a:r>
          </a:p>
          <a:p>
            <a:pPr lvl="1"/>
            <a:r>
              <a:rPr lang="en-US" dirty="0" smtClean="0"/>
              <a:t>What area of the problem configuration space do I perform well on?</a:t>
            </a:r>
          </a:p>
          <a:p>
            <a:endParaRPr lang="en-US" dirty="0"/>
          </a:p>
          <a:p>
            <a:r>
              <a:rPr lang="en-US" dirty="0" smtClean="0"/>
              <a:t>Fallibility </a:t>
            </a:r>
          </a:p>
          <a:p>
            <a:pPr lvl="1"/>
            <a:r>
              <a:rPr lang="en-US" dirty="0" smtClean="0"/>
              <a:t>If a given BBSA doesn’t perform well, how much worse will I perform?</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58</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6A3CEE28-ADEE-4545-AE2B-B45A36B53B7B}" type="datetime3">
              <a:rPr lang="en-GB" smtClean="0"/>
              <a:t>14 November, 2017</a:t>
            </a:fld>
            <a:endParaRPr lang="en-GB" dirty="0"/>
          </a:p>
        </p:txBody>
      </p:sp>
    </p:spTree>
    <p:extLst>
      <p:ext uri="{BB962C8B-B14F-4D97-AF65-F5344CB8AC3E}">
        <p14:creationId xmlns:p14="http://schemas.microsoft.com/office/powerpoint/2010/main" val="38783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Robustness</a:t>
            </a:r>
            <a:endParaRPr lang="en-US" dirty="0"/>
          </a:p>
        </p:txBody>
      </p:sp>
      <p:pic>
        <p:nvPicPr>
          <p:cNvPr id="2050" name="Picture 2" descr="C:\Users\mmart24\Documents\Gecco2014\robus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049" y="1486380"/>
            <a:ext cx="5029902" cy="45154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59</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51590F2A-829F-4008-A6E7-5382D1E72C0C}" type="datetime3">
              <a:rPr lang="en-GB" smtClean="0"/>
              <a:t>14 November, 2017</a:t>
            </a:fld>
            <a:endParaRPr lang="en-GB" dirty="0"/>
          </a:p>
        </p:txBody>
      </p:sp>
    </p:spTree>
    <p:extLst>
      <p:ext uri="{BB962C8B-B14F-4D97-AF65-F5344CB8AC3E}">
        <p14:creationId xmlns:p14="http://schemas.microsoft.com/office/powerpoint/2010/main" val="700167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 Individual Description</a:t>
            </a:r>
            <a:endParaRPr lang="en-US" dirty="0"/>
          </a:p>
        </p:txBody>
      </p:sp>
      <p:sp>
        <p:nvSpPr>
          <p:cNvPr id="3" name="Content Placeholder 2"/>
          <p:cNvSpPr>
            <a:spLocks noGrp="1"/>
          </p:cNvSpPr>
          <p:nvPr>
            <p:ph idx="1"/>
          </p:nvPr>
        </p:nvSpPr>
        <p:spPr/>
        <p:txBody>
          <a:bodyPr>
            <a:normAutofit/>
          </a:bodyPr>
          <a:lstStyle/>
          <a:p>
            <a:r>
              <a:rPr lang="en-US" dirty="0" smtClean="0"/>
              <a:t>Search algorithms are represented as an iterative algorithm that passes one or more set of variable assignments to the next iteration</a:t>
            </a:r>
          </a:p>
          <a:p>
            <a:r>
              <a:rPr lang="en-US" dirty="0" smtClean="0"/>
              <a:t>Genetic program represents a single program iteration</a:t>
            </a:r>
          </a:p>
          <a:p>
            <a:r>
              <a:rPr lang="en-US" dirty="0" smtClean="0"/>
              <a:t>Algorithm runs starting with a random initial population of solutions for 30 seconds</a:t>
            </a:r>
          </a:p>
        </p:txBody>
      </p:sp>
    </p:spTree>
    <p:extLst>
      <p:ext uri="{BB962C8B-B14F-4D97-AF65-F5344CB8AC3E}">
        <p14:creationId xmlns:p14="http://schemas.microsoft.com/office/powerpoint/2010/main" val="1367901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Train on multiple problem configurations</a:t>
            </a:r>
          </a:p>
          <a:p>
            <a:endParaRPr lang="en-US" dirty="0"/>
          </a:p>
          <a:p>
            <a:r>
              <a:rPr lang="en-US" dirty="0" smtClean="0"/>
              <a:t>Results in more robust BBSAs</a:t>
            </a:r>
          </a:p>
          <a:p>
            <a:endParaRPr lang="en-US" dirty="0"/>
          </a:p>
          <a:p>
            <a:r>
              <a:rPr lang="en-US" dirty="0" smtClean="0"/>
              <a:t>Provides the benefit of selecting the region of interest on the problem configuration landscape</a:t>
            </a:r>
            <a:endParaRPr lang="en-US" dirty="0"/>
          </a:p>
        </p:txBody>
      </p:sp>
      <p:sp>
        <p:nvSpPr>
          <p:cNvPr id="3" name="Title 2"/>
          <p:cNvSpPr>
            <a:spLocks noGrp="1"/>
          </p:cNvSpPr>
          <p:nvPr>
            <p:ph type="title"/>
          </p:nvPr>
        </p:nvSpPr>
        <p:spPr/>
        <p:txBody>
          <a:bodyPr/>
          <a:lstStyle/>
          <a:p>
            <a:r>
              <a:rPr lang="en-US" dirty="0" smtClean="0"/>
              <a:t>Multi-Sampling</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60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4D838FC1-C1F2-4850-BE51-0BFFB379B851}" type="datetime3">
              <a:rPr lang="en-GB" smtClean="0"/>
              <a:t>14 November, 2017</a:t>
            </a:fld>
            <a:endParaRPr lang="en-GB" dirty="0"/>
          </a:p>
        </p:txBody>
      </p:sp>
    </p:spTree>
    <p:extLst>
      <p:ext uri="{BB962C8B-B14F-4D97-AF65-F5344CB8AC3E}">
        <p14:creationId xmlns:p14="http://schemas.microsoft.com/office/powerpoint/2010/main" val="218863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713114"/>
            <a:ext cx="6172200" cy="652272"/>
          </a:xfrm>
        </p:spPr>
        <p:txBody>
          <a:bodyPr/>
          <a:lstStyle/>
          <a:p>
            <a:r>
              <a:rPr lang="en-US" dirty="0" smtClean="0"/>
              <a:t>Deceptive Trap Problem</a:t>
            </a:r>
          </a:p>
          <a:p>
            <a:endParaRPr lang="en-US" dirty="0"/>
          </a:p>
        </p:txBody>
      </p:sp>
      <p:sp>
        <p:nvSpPr>
          <p:cNvPr id="3" name="Title 2"/>
          <p:cNvSpPr>
            <a:spLocks noGrp="1"/>
          </p:cNvSpPr>
          <p:nvPr>
            <p:ph type="title"/>
          </p:nvPr>
        </p:nvSpPr>
        <p:spPr/>
        <p:txBody>
          <a:bodyPr/>
          <a:lstStyle/>
          <a:p>
            <a:r>
              <a:rPr lang="en-US" dirty="0" smtClean="0"/>
              <a:t>Multi-Sample Testing</a:t>
            </a:r>
            <a:endParaRPr lang="en-US" dirty="0"/>
          </a:p>
        </p:txBody>
      </p:sp>
      <p:graphicFrame>
        <p:nvGraphicFramePr>
          <p:cNvPr id="6" name="Chart 5"/>
          <p:cNvGraphicFramePr>
            <a:graphicFrameLocks/>
          </p:cNvGraphicFramePr>
          <p:nvPr>
            <p:extLst/>
          </p:nvPr>
        </p:nvGraphicFramePr>
        <p:xfrm>
          <a:off x="1350169" y="3895725"/>
          <a:ext cx="3429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1878807" y="2433830"/>
            <a:ext cx="4997450" cy="1143000"/>
            <a:chOff x="1333500" y="2238375"/>
            <a:chExt cx="5715000" cy="1143000"/>
          </a:xfrm>
        </p:grpSpPr>
        <p:grpSp>
          <p:nvGrpSpPr>
            <p:cNvPr id="4" name="Group 3"/>
            <p:cNvGrpSpPr/>
            <p:nvPr/>
          </p:nvGrpSpPr>
          <p:grpSpPr>
            <a:xfrm>
              <a:off x="1333500" y="2617463"/>
              <a:ext cx="5715000" cy="369332"/>
              <a:chOff x="2971800" y="2406134"/>
              <a:chExt cx="5715000" cy="369332"/>
            </a:xfrm>
          </p:grpSpPr>
          <p:sp>
            <p:nvSpPr>
              <p:cNvPr id="5" name="TextBox 4"/>
              <p:cNvSpPr txBox="1"/>
              <p:nvPr/>
            </p:nvSpPr>
            <p:spPr>
              <a:xfrm>
                <a:off x="2971800" y="2406134"/>
                <a:ext cx="1905000" cy="369332"/>
              </a:xfrm>
              <a:prstGeom prst="rect">
                <a:avLst/>
              </a:prstGeom>
              <a:noFill/>
              <a:ln>
                <a:solidFill>
                  <a:schemeClr val="tx1"/>
                </a:solidFill>
              </a:ln>
            </p:spPr>
            <p:txBody>
              <a:bodyPr wrap="square" rtlCol="0">
                <a:spAutoFit/>
              </a:bodyPr>
              <a:lstStyle/>
              <a:p>
                <a:r>
                  <a:rPr lang="en-US" dirty="0"/>
                  <a:t>0 | 0 | 1 | 1 | 0</a:t>
                </a:r>
              </a:p>
            </p:txBody>
          </p:sp>
          <p:sp>
            <p:nvSpPr>
              <p:cNvPr id="7" name="TextBox 6"/>
              <p:cNvSpPr txBox="1"/>
              <p:nvPr/>
            </p:nvSpPr>
            <p:spPr>
              <a:xfrm>
                <a:off x="4876800" y="2406134"/>
                <a:ext cx="1905000" cy="369332"/>
              </a:xfrm>
              <a:prstGeom prst="rect">
                <a:avLst/>
              </a:prstGeom>
              <a:noFill/>
              <a:ln>
                <a:solidFill>
                  <a:schemeClr val="tx1"/>
                </a:solidFill>
              </a:ln>
            </p:spPr>
            <p:txBody>
              <a:bodyPr wrap="square" rtlCol="0">
                <a:spAutoFit/>
              </a:bodyPr>
              <a:lstStyle/>
              <a:p>
                <a:r>
                  <a:rPr lang="en-US" dirty="0"/>
                  <a:t>0 | 1 | 0 | 1 | 0</a:t>
                </a:r>
              </a:p>
            </p:txBody>
          </p:sp>
          <p:sp>
            <p:nvSpPr>
              <p:cNvPr id="8" name="TextBox 7"/>
              <p:cNvSpPr txBox="1"/>
              <p:nvPr/>
            </p:nvSpPr>
            <p:spPr>
              <a:xfrm>
                <a:off x="6781800" y="2406134"/>
                <a:ext cx="1905000" cy="369332"/>
              </a:xfrm>
              <a:prstGeom prst="rect">
                <a:avLst/>
              </a:prstGeom>
              <a:noFill/>
              <a:ln>
                <a:solidFill>
                  <a:schemeClr val="tx1"/>
                </a:solidFill>
              </a:ln>
            </p:spPr>
            <p:txBody>
              <a:bodyPr wrap="square" rtlCol="0">
                <a:spAutoFit/>
              </a:bodyPr>
              <a:lstStyle/>
              <a:p>
                <a:r>
                  <a:rPr lang="en-US" dirty="0"/>
                  <a:t>1 | 1 | 1 | 1 | 0</a:t>
                </a:r>
              </a:p>
            </p:txBody>
          </p:sp>
        </p:grpSp>
        <p:cxnSp>
          <p:nvCxnSpPr>
            <p:cNvPr id="9" name="Straight Connector 8"/>
            <p:cNvCxnSpPr/>
            <p:nvPr/>
          </p:nvCxnSpPr>
          <p:spPr>
            <a:xfrm flipV="1">
              <a:off x="5143500" y="2238375"/>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235325" y="2238375"/>
              <a:ext cx="0" cy="1143000"/>
            </a:xfrm>
            <a:prstGeom prst="line">
              <a:avLst/>
            </a:prstGeom>
          </p:spPr>
          <p:style>
            <a:lnRef idx="1">
              <a:schemeClr val="dk1"/>
            </a:lnRef>
            <a:fillRef idx="0">
              <a:schemeClr val="dk1"/>
            </a:fillRef>
            <a:effectRef idx="0">
              <a:schemeClr val="dk1"/>
            </a:effectRef>
            <a:fontRef idx="minor">
              <a:schemeClr val="tx1"/>
            </a:fontRef>
          </p:style>
        </p:cxnSp>
      </p:grpSp>
      <p:sp>
        <p:nvSpPr>
          <p:cNvPr id="12" name="Slide Number Placeholder 11"/>
          <p:cNvSpPr>
            <a:spLocks noGrp="1"/>
          </p:cNvSpPr>
          <p:nvPr>
            <p:ph type="sldNum" sz="quarter" idx="12"/>
          </p:nvPr>
        </p:nvSpPr>
        <p:spPr/>
        <p:txBody>
          <a:bodyPr/>
          <a:lstStyle/>
          <a:p>
            <a:fld id="{5A9B7FCB-BB9F-4259-BABC-810197A49197}" type="slidenum">
              <a:rPr lang="en-GB" smtClean="0"/>
              <a:pPr/>
              <a:t>61</a:t>
            </a:fld>
            <a:endParaRPr lang="en-GB" dirty="0"/>
          </a:p>
        </p:txBody>
      </p:sp>
      <p:sp>
        <p:nvSpPr>
          <p:cNvPr id="13" name="Footer Placeholder 12"/>
          <p:cNvSpPr>
            <a:spLocks noGrp="1"/>
          </p:cNvSpPr>
          <p:nvPr>
            <p:ph type="ftr" sz="quarter" idx="11"/>
          </p:nvPr>
        </p:nvSpPr>
        <p:spPr/>
        <p:txBody>
          <a:bodyPr/>
          <a:lstStyle/>
          <a:p>
            <a:r>
              <a:rPr lang="en-US" smtClean="0"/>
              <a:t>John R. Woodward, Daniel R. Tauritz</a:t>
            </a:r>
            <a:endParaRPr lang="en-GB" dirty="0"/>
          </a:p>
        </p:txBody>
      </p:sp>
      <p:sp>
        <p:nvSpPr>
          <p:cNvPr id="14" name="Date Placeholder 13"/>
          <p:cNvSpPr>
            <a:spLocks noGrp="1"/>
          </p:cNvSpPr>
          <p:nvPr>
            <p:ph type="dt" sz="half" idx="10"/>
          </p:nvPr>
        </p:nvSpPr>
        <p:spPr/>
        <p:txBody>
          <a:bodyPr/>
          <a:lstStyle/>
          <a:p>
            <a:fld id="{3D0B079E-FC67-41E8-8272-FEC41E6631C5}" type="datetime3">
              <a:rPr lang="en-GB" smtClean="0"/>
              <a:t>14 November, 2017</a:t>
            </a:fld>
            <a:endParaRPr lang="en-GB" dirty="0"/>
          </a:p>
        </p:txBody>
      </p:sp>
    </p:spTree>
    <p:extLst>
      <p:ext uri="{BB962C8B-B14F-4D97-AF65-F5344CB8AC3E}">
        <p14:creationId xmlns:p14="http://schemas.microsoft.com/office/powerpoint/2010/main" val="19525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Multi-Sampling Evolution</a:t>
            </a:r>
          </a:p>
          <a:p>
            <a:pPr lvl="1"/>
            <a:r>
              <a:rPr lang="en-US" dirty="0" smtClean="0"/>
              <a:t>Levels 1-5</a:t>
            </a:r>
          </a:p>
          <a:p>
            <a:pPr lvl="1"/>
            <a:endParaRPr lang="en-US" dirty="0" smtClean="0"/>
          </a:p>
          <a:p>
            <a:r>
              <a:rPr lang="en-US" dirty="0" smtClean="0"/>
              <a:t>Training Problem Configurations</a:t>
            </a:r>
          </a:p>
          <a:p>
            <a:pPr marL="850293" lvl="1" indent="-457146">
              <a:buFont typeface="+mj-lt"/>
              <a:buAutoNum type="arabicPeriod"/>
            </a:pPr>
            <a:r>
              <a:rPr lang="en-US" dirty="0" smtClean="0"/>
              <a:t>Bit-length = 100, Trap Size = 5</a:t>
            </a:r>
          </a:p>
          <a:p>
            <a:pPr marL="850293" lvl="1" indent="-457146">
              <a:buFont typeface="+mj-lt"/>
              <a:buAutoNum type="arabicPeriod"/>
            </a:pPr>
            <a:r>
              <a:rPr lang="en-US" dirty="0" smtClean="0"/>
              <a:t>Bit-length = 200, Trap Size = 5</a:t>
            </a:r>
          </a:p>
          <a:p>
            <a:pPr marL="850293" lvl="1" indent="-457146">
              <a:buFont typeface="+mj-lt"/>
              <a:buAutoNum type="arabicPeriod"/>
            </a:pPr>
            <a:r>
              <a:rPr lang="en-US" dirty="0" smtClean="0"/>
              <a:t>Bit-length = 105, Trap Size = 7</a:t>
            </a:r>
          </a:p>
          <a:p>
            <a:pPr marL="850293" lvl="1" indent="-457146">
              <a:buFont typeface="+mj-lt"/>
              <a:buAutoNum type="arabicPeriod"/>
            </a:pPr>
            <a:r>
              <a:rPr lang="en-US" dirty="0" smtClean="0"/>
              <a:t>Bit-length = 210, Trap Size = 7</a:t>
            </a:r>
          </a:p>
          <a:p>
            <a:pPr marL="850293" lvl="1" indent="-457146">
              <a:buFont typeface="+mj-lt"/>
              <a:buAutoNum type="arabicPeriod"/>
            </a:pPr>
            <a:r>
              <a:rPr lang="en-US" dirty="0" smtClean="0"/>
              <a:t>Bit-length = 300, Trap Size = 5</a:t>
            </a:r>
          </a:p>
          <a:p>
            <a:endParaRPr lang="en-US" dirty="0" smtClean="0"/>
          </a:p>
          <a:p>
            <a:pPr marL="393146" lvl="1" indent="0">
              <a:buNone/>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Multi-Sample Testing (cont.)</a:t>
            </a:r>
            <a:endParaRPr lang="en-US" dirty="0"/>
          </a:p>
        </p:txBody>
      </p:sp>
      <p:sp>
        <p:nvSpPr>
          <p:cNvPr id="10" name="Slide Number Placeholder 9"/>
          <p:cNvSpPr>
            <a:spLocks noGrp="1"/>
          </p:cNvSpPr>
          <p:nvPr>
            <p:ph type="sldNum" sz="quarter" idx="12"/>
          </p:nvPr>
        </p:nvSpPr>
        <p:spPr/>
        <p:txBody>
          <a:bodyPr/>
          <a:lstStyle/>
          <a:p>
            <a:fld id="{5A9B7FCB-BB9F-4259-BABC-810197A49197}" type="slidenum">
              <a:rPr lang="en-GB" smtClean="0"/>
              <a:pPr/>
              <a:t>62</a:t>
            </a:fld>
            <a:endParaRPr lang="en-GB" dirty="0"/>
          </a:p>
        </p:txBody>
      </p:sp>
      <p:sp>
        <p:nvSpPr>
          <p:cNvPr id="20" name="Footer Placeholder 19"/>
          <p:cNvSpPr>
            <a:spLocks noGrp="1"/>
          </p:cNvSpPr>
          <p:nvPr>
            <p:ph type="ftr" sz="quarter" idx="11"/>
          </p:nvPr>
        </p:nvSpPr>
        <p:spPr/>
        <p:txBody>
          <a:bodyPr/>
          <a:lstStyle/>
          <a:p>
            <a:r>
              <a:rPr lang="en-US" smtClean="0"/>
              <a:t>John R. Woodward, Daniel R. Tauritz</a:t>
            </a:r>
            <a:endParaRPr lang="en-GB" dirty="0"/>
          </a:p>
        </p:txBody>
      </p:sp>
      <p:sp>
        <p:nvSpPr>
          <p:cNvPr id="21" name="Date Placeholder 20"/>
          <p:cNvSpPr>
            <a:spLocks noGrp="1"/>
          </p:cNvSpPr>
          <p:nvPr>
            <p:ph type="dt" sz="half" idx="10"/>
          </p:nvPr>
        </p:nvSpPr>
        <p:spPr/>
        <p:txBody>
          <a:bodyPr/>
          <a:lstStyle/>
          <a:p>
            <a:fld id="{E2B84E3D-2CA7-47BB-8B27-703896B721BD}" type="datetime3">
              <a:rPr lang="en-GB" smtClean="0"/>
              <a:t>14 November, 2017</a:t>
            </a:fld>
            <a:endParaRPr lang="en-GB" dirty="0"/>
          </a:p>
        </p:txBody>
      </p:sp>
    </p:spTree>
    <p:extLst>
      <p:ext uri="{BB962C8B-B14F-4D97-AF65-F5344CB8AC3E}">
        <p14:creationId xmlns:p14="http://schemas.microsoft.com/office/powerpoint/2010/main" val="5951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05" lvl="1" indent="-514290">
              <a:spcBef>
                <a:spcPts val="400"/>
              </a:spcBef>
              <a:buSzPct val="68000"/>
              <a:buFont typeface="+mj-lt"/>
              <a:buAutoNum type="arabicPeriod"/>
            </a:pPr>
            <a:r>
              <a:rPr lang="en-US" dirty="0"/>
              <a:t>Bit-length = 100, Trap Size = 5</a:t>
            </a:r>
          </a:p>
          <a:p>
            <a:pPr marL="624005" lvl="1" indent="-514290">
              <a:spcBef>
                <a:spcPts val="400"/>
              </a:spcBef>
              <a:buSzPct val="68000"/>
              <a:buFont typeface="+mj-lt"/>
              <a:buAutoNum type="arabicPeriod"/>
            </a:pPr>
            <a:r>
              <a:rPr lang="en-US" dirty="0"/>
              <a:t>Bit-length = </a:t>
            </a:r>
            <a:r>
              <a:rPr lang="en-US" dirty="0" smtClean="0"/>
              <a:t>200</a:t>
            </a:r>
            <a:r>
              <a:rPr lang="en-US" dirty="0"/>
              <a:t>, Trap Size = 5</a:t>
            </a:r>
          </a:p>
          <a:p>
            <a:pPr marL="624005" lvl="1" indent="-514290">
              <a:spcBef>
                <a:spcPts val="400"/>
              </a:spcBef>
              <a:buSzPct val="68000"/>
              <a:buFont typeface="+mj-lt"/>
              <a:buAutoNum type="arabicPeriod"/>
            </a:pPr>
            <a:r>
              <a:rPr lang="en-US" dirty="0"/>
              <a:t>Bit-length = </a:t>
            </a:r>
            <a:r>
              <a:rPr lang="en-US" dirty="0" smtClean="0"/>
              <a:t>105, </a:t>
            </a:r>
            <a:r>
              <a:rPr lang="en-US" dirty="0"/>
              <a:t>Trap Size = </a:t>
            </a:r>
            <a:r>
              <a:rPr lang="en-US" dirty="0" smtClean="0"/>
              <a:t>7</a:t>
            </a:r>
            <a:endParaRPr lang="en-US" dirty="0"/>
          </a:p>
          <a:p>
            <a:pPr marL="624005" lvl="1" indent="-514290">
              <a:spcBef>
                <a:spcPts val="400"/>
              </a:spcBef>
              <a:buSzPct val="68000"/>
              <a:buFont typeface="+mj-lt"/>
              <a:buAutoNum type="arabicPeriod"/>
            </a:pPr>
            <a:r>
              <a:rPr lang="en-US" dirty="0"/>
              <a:t>Bit-length = </a:t>
            </a:r>
            <a:r>
              <a:rPr lang="en-US" dirty="0" smtClean="0"/>
              <a:t>210, </a:t>
            </a:r>
            <a:r>
              <a:rPr lang="en-US" dirty="0"/>
              <a:t>Trap Size = </a:t>
            </a:r>
            <a:r>
              <a:rPr lang="en-US" dirty="0" smtClean="0"/>
              <a:t>7</a:t>
            </a:r>
            <a:endParaRPr lang="en-US" dirty="0"/>
          </a:p>
          <a:p>
            <a:pPr marL="624005" lvl="1" indent="-514290">
              <a:spcBef>
                <a:spcPts val="400"/>
              </a:spcBef>
              <a:buSzPct val="68000"/>
              <a:buFont typeface="+mj-lt"/>
              <a:buAutoNum type="arabicPeriod"/>
            </a:pPr>
            <a:r>
              <a:rPr lang="en-US" dirty="0"/>
              <a:t>Bit-length = </a:t>
            </a:r>
            <a:r>
              <a:rPr lang="en-US" dirty="0" smtClean="0"/>
              <a:t>300</a:t>
            </a:r>
            <a:r>
              <a:rPr lang="en-US" dirty="0"/>
              <a:t>, Trap Size = 5</a:t>
            </a:r>
          </a:p>
          <a:p>
            <a:pPr marL="624005" lvl="1" indent="-514290">
              <a:spcBef>
                <a:spcPts val="400"/>
              </a:spcBef>
              <a:buSzPct val="68000"/>
              <a:buFont typeface="+mj-lt"/>
              <a:buAutoNum type="arabicPeriod"/>
            </a:pPr>
            <a:r>
              <a:rPr lang="en-US" dirty="0"/>
              <a:t>Bit-length </a:t>
            </a:r>
            <a:r>
              <a:rPr lang="en-US" dirty="0" smtClean="0"/>
              <a:t> = 99, </a:t>
            </a:r>
            <a:r>
              <a:rPr lang="en-US" dirty="0"/>
              <a:t>Trap Size = </a:t>
            </a:r>
            <a:r>
              <a:rPr lang="en-US" dirty="0" smtClean="0"/>
              <a:t>9</a:t>
            </a:r>
            <a:endParaRPr lang="en-US" dirty="0"/>
          </a:p>
          <a:p>
            <a:pPr marL="624005" lvl="1" indent="-514290">
              <a:spcBef>
                <a:spcPts val="400"/>
              </a:spcBef>
              <a:buSzPct val="68000"/>
              <a:buFont typeface="+mj-lt"/>
              <a:buAutoNum type="arabicPeriod"/>
            </a:pPr>
            <a:r>
              <a:rPr lang="en-US" dirty="0"/>
              <a:t>Bit-length = </a:t>
            </a:r>
            <a:r>
              <a:rPr lang="en-US" dirty="0" smtClean="0"/>
              <a:t>198, </a:t>
            </a:r>
            <a:r>
              <a:rPr lang="en-US" dirty="0"/>
              <a:t>Trap Size = </a:t>
            </a:r>
            <a:r>
              <a:rPr lang="en-US" dirty="0" smtClean="0"/>
              <a:t>9</a:t>
            </a:r>
            <a:endParaRPr lang="en-US" dirty="0"/>
          </a:p>
          <a:p>
            <a:pPr marL="624005" lvl="1" indent="-514290">
              <a:spcBef>
                <a:spcPts val="400"/>
              </a:spcBef>
              <a:buSzPct val="68000"/>
              <a:buFont typeface="+mj-lt"/>
              <a:buAutoNum type="arabicPeriod"/>
            </a:pPr>
            <a:r>
              <a:rPr lang="en-US" dirty="0"/>
              <a:t>Bit-length = </a:t>
            </a:r>
            <a:r>
              <a:rPr lang="en-US" dirty="0" smtClean="0"/>
              <a:t>150</a:t>
            </a:r>
            <a:r>
              <a:rPr lang="en-US" dirty="0"/>
              <a:t>, Trap Size = 5</a:t>
            </a:r>
          </a:p>
          <a:p>
            <a:pPr marL="624005" lvl="1" indent="-514290">
              <a:spcBef>
                <a:spcPts val="400"/>
              </a:spcBef>
              <a:buSzPct val="68000"/>
              <a:buFont typeface="+mj-lt"/>
              <a:buAutoNum type="arabicPeriod"/>
            </a:pPr>
            <a:r>
              <a:rPr lang="en-US" dirty="0"/>
              <a:t>Bit-length = </a:t>
            </a:r>
            <a:r>
              <a:rPr lang="en-US" dirty="0" smtClean="0"/>
              <a:t>250</a:t>
            </a:r>
            <a:r>
              <a:rPr lang="en-US" dirty="0"/>
              <a:t>, Trap Size = 5</a:t>
            </a:r>
          </a:p>
          <a:p>
            <a:pPr marL="624005" lvl="1" indent="-514290">
              <a:spcBef>
                <a:spcPts val="400"/>
              </a:spcBef>
              <a:buSzPct val="68000"/>
              <a:buFont typeface="+mj-lt"/>
              <a:buAutoNum type="arabicPeriod"/>
            </a:pPr>
            <a:r>
              <a:rPr lang="en-US" dirty="0"/>
              <a:t>Bit-length = </a:t>
            </a:r>
            <a:r>
              <a:rPr lang="en-US" dirty="0" smtClean="0"/>
              <a:t>147, </a:t>
            </a:r>
            <a:r>
              <a:rPr lang="en-US" dirty="0"/>
              <a:t>Trap Size = </a:t>
            </a:r>
            <a:r>
              <a:rPr lang="en-US" dirty="0" smtClean="0"/>
              <a:t>7</a:t>
            </a:r>
            <a:endParaRPr lang="en-US" dirty="0"/>
          </a:p>
          <a:p>
            <a:pPr marL="624005" lvl="1" indent="-514290">
              <a:spcBef>
                <a:spcPts val="400"/>
              </a:spcBef>
              <a:buSzPct val="68000"/>
              <a:buFont typeface="+mj-lt"/>
              <a:buAutoNum type="arabicPeriod"/>
            </a:pPr>
            <a:r>
              <a:rPr lang="en-US" dirty="0"/>
              <a:t>Bit-length = </a:t>
            </a:r>
            <a:r>
              <a:rPr lang="en-US" dirty="0" smtClean="0"/>
              <a:t>252, </a:t>
            </a:r>
            <a:r>
              <a:rPr lang="en-US" dirty="0"/>
              <a:t>Trap Size = </a:t>
            </a:r>
            <a:r>
              <a:rPr lang="en-US" dirty="0" smtClean="0"/>
              <a:t>7</a:t>
            </a:r>
            <a:endParaRPr lang="en-US" dirty="0"/>
          </a:p>
          <a:p>
            <a:pPr marL="624005" indent="-514290">
              <a:buFont typeface="+mj-lt"/>
              <a:buAutoNum type="arabicPeriod"/>
            </a:pPr>
            <a:endParaRPr lang="en-US" dirty="0"/>
          </a:p>
        </p:txBody>
      </p:sp>
      <p:sp>
        <p:nvSpPr>
          <p:cNvPr id="3" name="Title 2"/>
          <p:cNvSpPr>
            <a:spLocks noGrp="1"/>
          </p:cNvSpPr>
          <p:nvPr>
            <p:ph type="title"/>
          </p:nvPr>
        </p:nvSpPr>
        <p:spPr/>
        <p:txBody>
          <a:bodyPr>
            <a:normAutofit/>
          </a:bodyPr>
          <a:lstStyle/>
          <a:p>
            <a:r>
              <a:rPr lang="en-US" dirty="0" smtClean="0"/>
              <a:t>Initial Test Problem Configurations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63</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3A703E71-9A8B-417D-846D-810981B235CE}" type="datetime3">
              <a:rPr lang="en-GB" smtClean="0"/>
              <a:t>14 November, 2017</a:t>
            </a:fld>
            <a:endParaRPr lang="en-GB" dirty="0"/>
          </a:p>
        </p:txBody>
      </p:sp>
    </p:spTree>
    <p:extLst>
      <p:ext uri="{BB962C8B-B14F-4D97-AF65-F5344CB8AC3E}">
        <p14:creationId xmlns:p14="http://schemas.microsoft.com/office/powerpoint/2010/main" val="34996715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Results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219201"/>
            <a:ext cx="3543300" cy="461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127" y="634246"/>
            <a:ext cx="211455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64</a:t>
            </a:fld>
            <a:endParaRPr lang="en-GB" dirty="0"/>
          </a:p>
        </p:txBody>
      </p:sp>
      <p:sp>
        <p:nvSpPr>
          <p:cNvPr id="4" name="Footer Placeholder 3"/>
          <p:cNvSpPr>
            <a:spLocks noGrp="1"/>
          </p:cNvSpPr>
          <p:nvPr>
            <p:ph type="ftr" sz="quarter" idx="11"/>
          </p:nvPr>
        </p:nvSpPr>
        <p:spPr/>
        <p:txBody>
          <a:bodyPr/>
          <a:lstStyle/>
          <a:p>
            <a:r>
              <a:rPr lang="en-US" smtClean="0"/>
              <a:t>John R. Woodward, Daniel R. Tauritz</a:t>
            </a:r>
            <a:endParaRPr lang="en-GB" dirty="0"/>
          </a:p>
        </p:txBody>
      </p:sp>
      <p:sp>
        <p:nvSpPr>
          <p:cNvPr id="5" name="Date Placeholder 4"/>
          <p:cNvSpPr>
            <a:spLocks noGrp="1"/>
          </p:cNvSpPr>
          <p:nvPr>
            <p:ph type="dt" sz="half" idx="10"/>
          </p:nvPr>
        </p:nvSpPr>
        <p:spPr/>
        <p:txBody>
          <a:bodyPr/>
          <a:lstStyle/>
          <a:p>
            <a:fld id="{5D46AC53-9F42-4405-A292-31990C47B905}" type="datetime3">
              <a:rPr lang="en-GB" smtClean="0"/>
              <a:t>14 November, 2017</a:t>
            </a:fld>
            <a:endParaRPr lang="en-GB" dirty="0"/>
          </a:p>
        </p:txBody>
      </p:sp>
    </p:spTree>
    <p:extLst>
      <p:ext uri="{BB962C8B-B14F-4D97-AF65-F5344CB8AC3E}">
        <p14:creationId xmlns:p14="http://schemas.microsoft.com/office/powerpoint/2010/main" val="3697723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Run evolved BBSAs on wider set of problem configurations</a:t>
            </a:r>
          </a:p>
          <a:p>
            <a:endParaRPr lang="en-US" dirty="0"/>
          </a:p>
          <a:p>
            <a:r>
              <a:rPr lang="en-US" dirty="0" smtClean="0"/>
              <a:t>Bit-length: ~75-~500</a:t>
            </a:r>
          </a:p>
          <a:p>
            <a:endParaRPr lang="en-US" dirty="0"/>
          </a:p>
          <a:p>
            <a:r>
              <a:rPr lang="en-US" dirty="0" smtClean="0"/>
              <a:t>Trap Size: 4-20 </a:t>
            </a:r>
            <a:endParaRPr lang="en-US" dirty="0"/>
          </a:p>
        </p:txBody>
      </p:sp>
      <p:sp>
        <p:nvSpPr>
          <p:cNvPr id="3" name="Title 2"/>
          <p:cNvSpPr>
            <a:spLocks noGrp="1"/>
          </p:cNvSpPr>
          <p:nvPr>
            <p:ph type="title"/>
          </p:nvPr>
        </p:nvSpPr>
        <p:spPr/>
        <p:txBody>
          <a:bodyPr>
            <a:normAutofit fontScale="90000"/>
          </a:bodyPr>
          <a:lstStyle/>
          <a:p>
            <a:r>
              <a:rPr lang="en-US" dirty="0" smtClean="0"/>
              <a:t>Problem Configuration Landscape Analysis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65</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1B2E58BD-C336-46DF-B059-1A3F8500561F}" type="datetime3">
              <a:rPr lang="en-GB" smtClean="0"/>
              <a:t>14 November, 2017</a:t>
            </a:fld>
            <a:endParaRPr lang="en-GB" dirty="0"/>
          </a:p>
        </p:txBody>
      </p:sp>
    </p:spTree>
    <p:extLst>
      <p:ext uri="{BB962C8B-B14F-4D97-AF65-F5344CB8AC3E}">
        <p14:creationId xmlns:p14="http://schemas.microsoft.com/office/powerpoint/2010/main" val="34272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1</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66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3D409510-B003-44C5-A557-0724950E207A}" type="datetime3">
              <a:rPr lang="en-GB" smtClean="0"/>
              <a:t>14 November, 2017</a:t>
            </a:fld>
            <a:endParaRPr lang="en-GB" dirty="0"/>
          </a:p>
        </p:txBody>
      </p:sp>
    </p:spTree>
    <p:extLst>
      <p:ext uri="{BB962C8B-B14F-4D97-AF65-F5344CB8AC3E}">
        <p14:creationId xmlns:p14="http://schemas.microsoft.com/office/powerpoint/2010/main" val="21954276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2</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67</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F5B88DD-0ECF-434C-9D99-183520C0CF35}" type="datetime3">
              <a:rPr lang="en-GB" smtClean="0"/>
              <a:t>14 November, 2017</a:t>
            </a:fld>
            <a:endParaRPr lang="en-GB" dirty="0"/>
          </a:p>
        </p:txBody>
      </p:sp>
    </p:spTree>
    <p:extLst>
      <p:ext uri="{BB962C8B-B14F-4D97-AF65-F5344CB8AC3E}">
        <p14:creationId xmlns:p14="http://schemas.microsoft.com/office/powerpoint/2010/main" val="1809514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normAutofit/>
          </a:bodyPr>
          <a:lstStyle/>
          <a:p>
            <a:r>
              <a:rPr lang="en-US" dirty="0" smtClean="0"/>
              <a:t>Results: Multi-Sampling Level 3</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68</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A2A57EB7-2559-42C3-9CA1-A7999CEDF04E}" type="datetime3">
              <a:rPr lang="en-GB" smtClean="0"/>
              <a:t>14 November, 2017</a:t>
            </a:fld>
            <a:endParaRPr lang="en-GB" dirty="0"/>
          </a:p>
        </p:txBody>
      </p:sp>
    </p:spTree>
    <p:extLst>
      <p:ext uri="{BB962C8B-B14F-4D97-AF65-F5344CB8AC3E}">
        <p14:creationId xmlns:p14="http://schemas.microsoft.com/office/powerpoint/2010/main" val="37307508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4</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69</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BA250E8F-2375-4678-857B-B440B9C80EF5}" type="datetime3">
              <a:rPr lang="en-GB" smtClean="0"/>
              <a:t>14 November, 2017</a:t>
            </a:fld>
            <a:endParaRPr lang="en-GB" dirty="0"/>
          </a:p>
        </p:txBody>
      </p:sp>
    </p:spTree>
    <p:extLst>
      <p:ext uri="{BB962C8B-B14F-4D97-AF65-F5344CB8AC3E}">
        <p14:creationId xmlns:p14="http://schemas.microsoft.com/office/powerpoint/2010/main" val="225222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3-SAT Problem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subset of the Boolean </a:t>
            </a:r>
            <a:r>
              <a:rPr lang="en-US" dirty="0" err="1" smtClean="0"/>
              <a:t>Satisfiability</a:t>
            </a:r>
            <a:r>
              <a:rPr lang="en-US" dirty="0" smtClean="0"/>
              <a:t> Problem (SAT)</a:t>
            </a:r>
          </a:p>
          <a:p>
            <a:r>
              <a:rPr lang="en-US" dirty="0" smtClean="0"/>
              <a:t>The goal is to select values for Boolean variables such that a given Boolean equation evaluates as true (is satisfied)</a:t>
            </a:r>
          </a:p>
          <a:p>
            <a:r>
              <a:rPr lang="en-US" dirty="0" smtClean="0"/>
              <a:t>Boolean equations are in 3-conjunctive normal form</a:t>
            </a:r>
          </a:p>
          <a:p>
            <a:r>
              <a:rPr lang="en-US" dirty="0" smtClean="0"/>
              <a:t>Example:</a:t>
            </a:r>
          </a:p>
          <a:p>
            <a:pPr lvl="1"/>
            <a:r>
              <a:rPr lang="en-US" dirty="0" smtClean="0"/>
              <a:t>(A ∨ B ∨ C) ∧ (¬A ∨ ¬C ∨ D) ∧ (¬B ∨ C V ¬D)</a:t>
            </a:r>
          </a:p>
          <a:p>
            <a:pPr lvl="1"/>
            <a:r>
              <a:rPr lang="en-US" dirty="0" smtClean="0"/>
              <a:t>Satisfied by ¬A, B, C, ¬D</a:t>
            </a:r>
          </a:p>
          <a:p>
            <a:r>
              <a:rPr lang="en-US" dirty="0"/>
              <a:t>Fitness is the number of clauses satisfied by the best solution in the final </a:t>
            </a:r>
            <a:r>
              <a:rPr lang="en-US" dirty="0" smtClean="0"/>
              <a:t>population</a:t>
            </a:r>
            <a:endParaRPr lang="en-US" dirty="0"/>
          </a:p>
        </p:txBody>
      </p:sp>
    </p:spTree>
    <p:extLst>
      <p:ext uri="{BB962C8B-B14F-4D97-AF65-F5344CB8AC3E}">
        <p14:creationId xmlns:p14="http://schemas.microsoft.com/office/powerpoint/2010/main" val="2774431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Multi-Sampling Level 5</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70</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134C1EBB-B9D3-4C1A-8FF4-F56D7CBC71AC}" type="datetime3">
              <a:rPr lang="en-GB" smtClean="0"/>
              <a:t>14 November, 2017</a:t>
            </a:fld>
            <a:endParaRPr lang="en-GB" dirty="0"/>
          </a:p>
        </p:txBody>
      </p:sp>
    </p:spTree>
    <p:extLst>
      <p:ext uri="{BB962C8B-B14F-4D97-AF65-F5344CB8AC3E}">
        <p14:creationId xmlns:p14="http://schemas.microsoft.com/office/powerpoint/2010/main" val="22451065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207" y="1930400"/>
            <a:ext cx="4243089" cy="4525962"/>
          </a:xfrm>
        </p:spPr>
      </p:pic>
      <p:sp>
        <p:nvSpPr>
          <p:cNvPr id="3" name="Title 2"/>
          <p:cNvSpPr>
            <a:spLocks noGrp="1"/>
          </p:cNvSpPr>
          <p:nvPr>
            <p:ph type="title"/>
          </p:nvPr>
        </p:nvSpPr>
        <p:spPr/>
        <p:txBody>
          <a:bodyPr/>
          <a:lstStyle/>
          <a:p>
            <a:r>
              <a:rPr lang="en-US" dirty="0" smtClean="0"/>
              <a:t>Results: EA Comparison</a:t>
            </a:r>
            <a:endParaRPr lang="en-US" dirty="0"/>
          </a:p>
        </p:txBody>
      </p:sp>
      <p:sp>
        <p:nvSpPr>
          <p:cNvPr id="2" name="Slide Number Placeholder 1"/>
          <p:cNvSpPr>
            <a:spLocks noGrp="1"/>
          </p:cNvSpPr>
          <p:nvPr>
            <p:ph type="sldNum" sz="quarter" idx="12"/>
          </p:nvPr>
        </p:nvSpPr>
        <p:spPr/>
        <p:txBody>
          <a:bodyPr/>
          <a:lstStyle/>
          <a:p>
            <a:fld id="{5A9B7FCB-BB9F-4259-BABC-810197A49197}" type="slidenum">
              <a:rPr lang="en-GB" smtClean="0"/>
              <a:pPr/>
              <a:t>71</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924B0D2A-C739-4F9E-9C42-85D0EFDA9109}" type="datetime3">
              <a:rPr lang="en-GB" smtClean="0"/>
              <a:t>14 November, 2017</a:t>
            </a:fld>
            <a:endParaRPr lang="en-GB" dirty="0"/>
          </a:p>
        </p:txBody>
      </p:sp>
    </p:spTree>
    <p:extLst>
      <p:ext uri="{BB962C8B-B14F-4D97-AF65-F5344CB8AC3E}">
        <p14:creationId xmlns:p14="http://schemas.microsoft.com/office/powerpoint/2010/main" val="28095243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Fallibility</a:t>
            </a:r>
            <a:endParaRPr lang="en-US" dirty="0"/>
          </a:p>
        </p:txBody>
      </p:sp>
      <p:sp>
        <p:nvSpPr>
          <p:cNvPr id="3" name="Text Placeholder 2"/>
          <p:cNvSpPr>
            <a:spLocks noGrp="1"/>
          </p:cNvSpPr>
          <p:nvPr>
            <p:ph type="body" idx="1"/>
          </p:nvPr>
        </p:nvSpPr>
        <p:spPr/>
        <p:txBody>
          <a:bodyPr>
            <a:normAutofit/>
          </a:bodyPr>
          <a:lstStyle/>
          <a:p>
            <a:pPr algn="ctr"/>
            <a:r>
              <a:rPr lang="en-US" dirty="0" smtClean="0"/>
              <a:t>Multi-Sample Level 5</a:t>
            </a:r>
            <a:endParaRPr lang="en-US" dirty="0"/>
          </a:p>
        </p:txBody>
      </p:sp>
      <p:sp>
        <p:nvSpPr>
          <p:cNvPr id="4" name="Text Placeholder 3"/>
          <p:cNvSpPr>
            <a:spLocks noGrp="1"/>
          </p:cNvSpPr>
          <p:nvPr>
            <p:ph type="body" sz="half" idx="3"/>
          </p:nvPr>
        </p:nvSpPr>
        <p:spPr>
          <a:xfrm>
            <a:off x="3536954" y="2158443"/>
            <a:ext cx="3139214" cy="576262"/>
          </a:xfrm>
        </p:spPr>
        <p:txBody>
          <a:bodyPr/>
          <a:lstStyle/>
          <a:p>
            <a:pPr algn="ctr"/>
            <a:r>
              <a:rPr lang="en-US" dirty="0" smtClean="0"/>
              <a:t>Standard EA</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10" y="2735976"/>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1" y="2734705"/>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72</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EB1AF1FC-75A0-4731-97D1-F449D66C042C}" type="datetime3">
              <a:rPr lang="en-GB" smtClean="0"/>
              <a:t>14 November, 2017</a:t>
            </a:fld>
            <a:endParaRPr lang="en-GB"/>
          </a:p>
        </p:txBody>
      </p:sp>
    </p:spTree>
    <p:extLst>
      <p:ext uri="{BB962C8B-B14F-4D97-AF65-F5344CB8AC3E}">
        <p14:creationId xmlns:p14="http://schemas.microsoft.com/office/powerpoint/2010/main" val="3165517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Fallibility</a:t>
            </a:r>
            <a:endParaRPr lang="en-US" dirty="0"/>
          </a:p>
        </p:txBody>
      </p:sp>
      <p:sp>
        <p:nvSpPr>
          <p:cNvPr id="3" name="Text Placeholder 2"/>
          <p:cNvSpPr>
            <a:spLocks noGrp="1"/>
          </p:cNvSpPr>
          <p:nvPr>
            <p:ph type="body" idx="1"/>
          </p:nvPr>
        </p:nvSpPr>
        <p:spPr/>
        <p:txBody>
          <a:bodyPr/>
          <a:lstStyle/>
          <a:p>
            <a:pPr algn="ctr"/>
            <a:r>
              <a:rPr lang="en-US" dirty="0" smtClean="0"/>
              <a:t>Multi-Sample Level 1</a:t>
            </a:r>
            <a:endParaRPr lang="en-US" dirty="0"/>
          </a:p>
        </p:txBody>
      </p:sp>
      <p:sp>
        <p:nvSpPr>
          <p:cNvPr id="4" name="Text Placeholder 3"/>
          <p:cNvSpPr>
            <a:spLocks noGrp="1"/>
          </p:cNvSpPr>
          <p:nvPr>
            <p:ph type="body" sz="half" idx="3"/>
          </p:nvPr>
        </p:nvSpPr>
        <p:spPr>
          <a:xfrm>
            <a:off x="3536949" y="2159714"/>
            <a:ext cx="3139214" cy="576262"/>
          </a:xfrm>
        </p:spPr>
        <p:txBody>
          <a:bodyPr/>
          <a:lstStyle/>
          <a:p>
            <a:pPr algn="ctr"/>
            <a:r>
              <a:rPr lang="en-US" dirty="0" smtClean="0"/>
              <a:t>Standard EA</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10" y="2737245"/>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1" y="2735976"/>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73</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58153896-3AE7-4603-BB1A-FCFD1A274532}" type="datetime3">
              <a:rPr lang="en-GB" smtClean="0"/>
              <a:t>14 November, 2017</a:t>
            </a:fld>
            <a:endParaRPr lang="en-GB"/>
          </a:p>
        </p:txBody>
      </p:sp>
    </p:spTree>
    <p:extLst>
      <p:ext uri="{BB962C8B-B14F-4D97-AF65-F5344CB8AC3E}">
        <p14:creationId xmlns:p14="http://schemas.microsoft.com/office/powerpoint/2010/main" val="23782697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Applicability</a:t>
            </a:r>
            <a:endParaRPr lang="en-US" dirty="0"/>
          </a:p>
        </p:txBody>
      </p:sp>
      <p:sp>
        <p:nvSpPr>
          <p:cNvPr id="3" name="Text Placeholder 2"/>
          <p:cNvSpPr>
            <a:spLocks noGrp="1"/>
          </p:cNvSpPr>
          <p:nvPr>
            <p:ph type="body" idx="1"/>
          </p:nvPr>
        </p:nvSpPr>
        <p:spPr/>
        <p:txBody>
          <a:bodyPr/>
          <a:lstStyle/>
          <a:p>
            <a:pPr algn="ctr"/>
            <a:r>
              <a:rPr lang="en-US" dirty="0" smtClean="0"/>
              <a:t>Multi-Sample Level 1</a:t>
            </a:r>
            <a:endParaRPr lang="en-US" dirty="0"/>
          </a:p>
        </p:txBody>
      </p:sp>
      <p:sp>
        <p:nvSpPr>
          <p:cNvPr id="4" name="Text Placeholder 3"/>
          <p:cNvSpPr>
            <a:spLocks noGrp="1"/>
          </p:cNvSpPr>
          <p:nvPr>
            <p:ph type="body" sz="half" idx="3"/>
          </p:nvPr>
        </p:nvSpPr>
        <p:spPr>
          <a:xfrm>
            <a:off x="3536949" y="2157886"/>
            <a:ext cx="3139214" cy="576262"/>
          </a:xfrm>
        </p:spPr>
        <p:txBody>
          <a:bodyPr/>
          <a:lstStyle/>
          <a:p>
            <a:pPr algn="ctr"/>
            <a:r>
              <a:rPr lang="en-US" dirty="0" smtClean="0"/>
              <a:t>Multi-Sample Level 5</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6810" y="2737245"/>
            <a:ext cx="3030141" cy="323215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536951" y="2735976"/>
            <a:ext cx="3031331" cy="3233420"/>
          </a:xfrm>
        </p:spPr>
      </p:pic>
      <p:sp>
        <p:nvSpPr>
          <p:cNvPr id="5" name="Slide Number Placeholder 4"/>
          <p:cNvSpPr>
            <a:spLocks noGrp="1"/>
          </p:cNvSpPr>
          <p:nvPr>
            <p:ph type="sldNum" sz="quarter" idx="12"/>
          </p:nvPr>
        </p:nvSpPr>
        <p:spPr/>
        <p:txBody>
          <a:bodyPr/>
          <a:lstStyle/>
          <a:p>
            <a:fld id="{5A9B7FCB-BB9F-4259-BABC-810197A49197}" type="slidenum">
              <a:rPr lang="en-GB" smtClean="0"/>
              <a:t>74</a:t>
            </a:fld>
            <a:endParaRPr lang="en-GB"/>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9" name="Date Placeholder 8"/>
          <p:cNvSpPr>
            <a:spLocks noGrp="1"/>
          </p:cNvSpPr>
          <p:nvPr>
            <p:ph type="dt" sz="half" idx="10"/>
          </p:nvPr>
        </p:nvSpPr>
        <p:spPr/>
        <p:txBody>
          <a:bodyPr/>
          <a:lstStyle/>
          <a:p>
            <a:fld id="{472458B0-D058-4563-83CF-062907CC1346}" type="datetime3">
              <a:rPr lang="en-GB" smtClean="0"/>
              <a:t>14 November, 2017</a:t>
            </a:fld>
            <a:endParaRPr lang="en-GB"/>
          </a:p>
        </p:txBody>
      </p:sp>
    </p:spTree>
    <p:extLst>
      <p:ext uri="{BB962C8B-B14F-4D97-AF65-F5344CB8AC3E}">
        <p14:creationId xmlns:p14="http://schemas.microsoft.com/office/powerpoint/2010/main" val="4687564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Robustness: Fallibility</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979"/>
          <a:stretch/>
        </p:blipFill>
        <p:spPr bwMode="auto">
          <a:xfrm>
            <a:off x="2095947" y="2887579"/>
            <a:ext cx="4857750" cy="12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563"/>
          <a:stretch/>
        </p:blipFill>
        <p:spPr bwMode="auto">
          <a:xfrm>
            <a:off x="2095947" y="2430382"/>
            <a:ext cx="4857750" cy="47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A9B7FCB-BB9F-4259-BABC-810197A49197}" type="slidenum">
              <a:rPr lang="en-GB" smtClean="0"/>
              <a:pPr/>
              <a:t>75</a:t>
            </a:fld>
            <a:endParaRPr lang="en-GB" dirty="0"/>
          </a:p>
        </p:txBody>
      </p:sp>
      <p:sp>
        <p:nvSpPr>
          <p:cNvPr id="6" name="Footer Placeholder 5"/>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536E4BB1-CBAA-40CA-8EE8-607B2FC8B6A2}" type="datetime3">
              <a:rPr lang="en-GB" smtClean="0"/>
              <a:t>14 November, 2017</a:t>
            </a:fld>
            <a:endParaRPr lang="en-GB" dirty="0"/>
          </a:p>
        </p:txBody>
      </p:sp>
    </p:spTree>
    <p:extLst>
      <p:ext uri="{BB962C8B-B14F-4D97-AF65-F5344CB8AC3E}">
        <p14:creationId xmlns:p14="http://schemas.microsoft.com/office/powerpoint/2010/main" val="38843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Increased computational time</a:t>
            </a:r>
          </a:p>
          <a:p>
            <a:pPr lvl="1"/>
            <a:r>
              <a:rPr lang="en-US" dirty="0" smtClean="0"/>
              <a:t>More runs per evaluation (increased wall time)</a:t>
            </a:r>
          </a:p>
          <a:p>
            <a:pPr lvl="1"/>
            <a:r>
              <a:rPr lang="en-US" dirty="0" smtClean="0"/>
              <a:t>More problem configurations to optimize for (increased evaluations)</a:t>
            </a:r>
          </a:p>
        </p:txBody>
      </p:sp>
      <p:sp>
        <p:nvSpPr>
          <p:cNvPr id="3" name="Title 2"/>
          <p:cNvSpPr>
            <a:spLocks noGrp="1"/>
          </p:cNvSpPr>
          <p:nvPr>
            <p:ph type="title"/>
          </p:nvPr>
        </p:nvSpPr>
        <p:spPr/>
        <p:txBody>
          <a:bodyPr/>
          <a:lstStyle/>
          <a:p>
            <a:r>
              <a:rPr lang="en-US" dirty="0" smtClean="0"/>
              <a:t>Drawbacks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76</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E41AE322-3D01-4BA3-9495-B9CAC945ED54}" type="datetime3">
              <a:rPr lang="en-GB" smtClean="0"/>
              <a:t>14 November, 2017</a:t>
            </a:fld>
            <a:endParaRPr lang="en-GB" dirty="0"/>
          </a:p>
        </p:txBody>
      </p:sp>
    </p:spTree>
    <p:extLst>
      <p:ext uri="{BB962C8B-B14F-4D97-AF65-F5344CB8AC3E}">
        <p14:creationId xmlns:p14="http://schemas.microsoft.com/office/powerpoint/2010/main" val="771545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Improved Hyper-Heuristic to evolve more robust BBSAs</a:t>
            </a:r>
          </a:p>
          <a:p>
            <a:pPr marL="0" indent="0">
              <a:buNone/>
            </a:pPr>
            <a:endParaRPr lang="en-US" dirty="0"/>
          </a:p>
          <a:p>
            <a:r>
              <a:rPr lang="en-US" dirty="0"/>
              <a:t>Evolved custom BBSA which outperformed standard EA and </a:t>
            </a:r>
            <a:r>
              <a:rPr lang="en-US" dirty="0" smtClean="0"/>
              <a:t>were robust to changes in problem configuration</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Summary of Multi-Sample Improvements</a:t>
            </a:r>
            <a:endParaRPr lang="en-US" dirty="0"/>
          </a:p>
        </p:txBody>
      </p:sp>
      <p:sp>
        <p:nvSpPr>
          <p:cNvPr id="4" name="Slide Number Placeholder 3"/>
          <p:cNvSpPr>
            <a:spLocks noGrp="1"/>
          </p:cNvSpPr>
          <p:nvPr>
            <p:ph type="sldNum" sz="quarter" idx="12"/>
          </p:nvPr>
        </p:nvSpPr>
        <p:spPr/>
        <p:txBody>
          <a:bodyPr/>
          <a:lstStyle/>
          <a:p>
            <a:fld id="{5A9B7FCB-BB9F-4259-BABC-810197A49197}" type="slidenum">
              <a:rPr lang="en-GB" smtClean="0"/>
              <a:pPr/>
              <a:t>77</a:t>
            </a:fld>
            <a:endParaRPr lang="en-GB" dirty="0"/>
          </a:p>
        </p:txBody>
      </p:sp>
      <p:sp>
        <p:nvSpPr>
          <p:cNvPr id="5" name="Footer Placeholder 4"/>
          <p:cNvSpPr>
            <a:spLocks noGrp="1"/>
          </p:cNvSpPr>
          <p:nvPr>
            <p:ph type="ftr" sz="quarter" idx="11"/>
          </p:nvPr>
        </p:nvSpPr>
        <p:spPr/>
        <p:txBody>
          <a:bodyPr/>
          <a:lstStyle/>
          <a:p>
            <a:r>
              <a:rPr lang="en-US" smtClean="0"/>
              <a:t>John R. Woodward, Daniel R. Tauritz</a:t>
            </a:r>
            <a:endParaRPr lang="en-GB" dirty="0"/>
          </a:p>
        </p:txBody>
      </p:sp>
      <p:sp>
        <p:nvSpPr>
          <p:cNvPr id="6" name="Date Placeholder 5"/>
          <p:cNvSpPr>
            <a:spLocks noGrp="1"/>
          </p:cNvSpPr>
          <p:nvPr>
            <p:ph type="dt" sz="half" idx="10"/>
          </p:nvPr>
        </p:nvSpPr>
        <p:spPr/>
        <p:txBody>
          <a:bodyPr/>
          <a:lstStyle/>
          <a:p>
            <a:fld id="{4F28B550-6744-4BFA-B888-ED451300E4BA}" type="datetime3">
              <a:rPr lang="en-GB" smtClean="0"/>
              <a:t>14 November, 2017</a:t>
            </a:fld>
            <a:endParaRPr lang="en-GB" dirty="0"/>
          </a:p>
        </p:txBody>
      </p:sp>
    </p:spTree>
    <p:extLst>
      <p:ext uri="{BB962C8B-B14F-4D97-AF65-F5344CB8AC3E}">
        <p14:creationId xmlns:p14="http://schemas.microsoft.com/office/powerpoint/2010/main" val="16582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1"/>
            <a:ext cx="8229600" cy="1944216"/>
          </a:xfrm>
        </p:spPr>
        <p:txBody>
          <a:bodyPr>
            <a:normAutofit fontScale="90000"/>
          </a:bodyPr>
          <a:lstStyle/>
          <a:p>
            <a:r>
              <a:rPr lang="en-US" dirty="0" smtClean="0"/>
              <a:t>Case Study </a:t>
            </a:r>
            <a:r>
              <a:rPr lang="en-US" dirty="0" smtClean="0"/>
              <a:t>3: </a:t>
            </a:r>
            <a:r>
              <a:rPr lang="en-US" dirty="0"/>
              <a:t>Evolving Random Graph Generators</a:t>
            </a:r>
            <a:r>
              <a:rPr lang="en-US" dirty="0" smtClean="0"/>
              <a:t>: A </a:t>
            </a:r>
            <a:r>
              <a:rPr lang="en-US" dirty="0"/>
              <a:t>Case for Increased Algorithmic Primitive Granularity </a:t>
            </a:r>
            <a:r>
              <a:rPr lang="en-US" dirty="0" smtClean="0"/>
              <a:t>[27]</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78</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35E1F6D-0C2B-4A70-95D2-81EA7AA2CA40}" type="datetime3">
              <a:rPr lang="en-GB" smtClean="0"/>
              <a:t>14 November, 2017</a:t>
            </a:fld>
            <a:endParaRPr lang="en-GB" dirty="0"/>
          </a:p>
        </p:txBody>
      </p:sp>
      <p:pic>
        <p:nvPicPr>
          <p:cNvPr id="8" name="Picture 2" descr="C:\Users\Daniel\Documents\work\GECCO 2017\ssci_rgg\figures\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40968"/>
            <a:ext cx="4392488" cy="329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5261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Graphs</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Graphs are a powerful modeling tool</a:t>
            </a:r>
          </a:p>
          <a:p>
            <a:pPr lvl="1"/>
            <a:r>
              <a:rPr lang="en-US" dirty="0"/>
              <a:t>Computer and social networks</a:t>
            </a:r>
          </a:p>
          <a:p>
            <a:pPr lvl="1"/>
            <a:r>
              <a:rPr lang="en-US" dirty="0"/>
              <a:t>Transportation and power grids</a:t>
            </a:r>
          </a:p>
          <a:p>
            <a:r>
              <a:rPr lang="en-US" dirty="0"/>
              <a:t>Algorithms designed for graphs</a:t>
            </a:r>
          </a:p>
          <a:p>
            <a:pPr lvl="1"/>
            <a:r>
              <a:rPr lang="en-US" dirty="0"/>
              <a:t>Community detection and graph partitioning</a:t>
            </a:r>
          </a:p>
          <a:p>
            <a:pPr lvl="1"/>
            <a:r>
              <a:rPr lang="en-US" dirty="0"/>
              <a:t>Network routing and intrusion detection</a:t>
            </a:r>
          </a:p>
          <a:p>
            <a:r>
              <a:rPr lang="en-US" dirty="0"/>
              <a:t>Random graphs provide test data</a:t>
            </a:r>
          </a:p>
          <a:p>
            <a:r>
              <a:rPr lang="en-US" dirty="0"/>
              <a:t>Prediction using random graphs</a:t>
            </a:r>
          </a:p>
          <a:p>
            <a:pPr lvl="1"/>
            <a:r>
              <a:rPr lang="en-US" dirty="0"/>
              <a:t>Spread of disease</a:t>
            </a:r>
          </a:p>
          <a:p>
            <a:pPr lvl="1"/>
            <a:r>
              <a:rPr lang="en-US" dirty="0"/>
              <a:t>Deployment of wireless sensors</a:t>
            </a:r>
          </a:p>
        </p:txBody>
      </p:sp>
    </p:spTree>
    <p:extLst>
      <p:ext uri="{BB962C8B-B14F-4D97-AF65-F5344CB8AC3E}">
        <p14:creationId xmlns:p14="http://schemas.microsoft.com/office/powerpoint/2010/main" val="127130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Genetic Programming Nodes Used</a:t>
            </a:r>
            <a:endParaRPr lang="en-US" dirty="0"/>
          </a:p>
        </p:txBody>
      </p:sp>
      <p:sp>
        <p:nvSpPr>
          <p:cNvPr id="3" name="Content Placeholder 2"/>
          <p:cNvSpPr>
            <a:spLocks noGrp="1"/>
          </p:cNvSpPr>
          <p:nvPr>
            <p:ph idx="1"/>
          </p:nvPr>
        </p:nvSpPr>
        <p:spPr/>
        <p:txBody>
          <a:bodyPr/>
          <a:lstStyle/>
          <a:p>
            <a:r>
              <a:rPr lang="en-US" dirty="0" smtClean="0"/>
              <a:t>Last population, Random population</a:t>
            </a:r>
          </a:p>
          <a:p>
            <a:r>
              <a:rPr lang="en-US" dirty="0" smtClean="0"/>
              <a:t>Tournament selection, Fitness proportional selection, Truncation selection, Random selection</a:t>
            </a:r>
          </a:p>
          <a:p>
            <a:r>
              <a:rPr lang="en-US" dirty="0" smtClean="0"/>
              <a:t>Bitwise mutation, Greedy flip, Quick greedy flip, Stepwise adaption of weights, Novelty</a:t>
            </a:r>
          </a:p>
          <a:p>
            <a:r>
              <a:rPr lang="en-US" dirty="0" smtClean="0"/>
              <a:t>Union</a:t>
            </a:r>
            <a:endParaRPr lang="en-US" dirty="0"/>
          </a:p>
        </p:txBody>
      </p:sp>
    </p:spTree>
    <p:extLst>
      <p:ext uri="{BB962C8B-B14F-4D97-AF65-F5344CB8AC3E}">
        <p14:creationId xmlns:p14="http://schemas.microsoft.com/office/powerpoint/2010/main" val="5616045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Random Graph Models</a:t>
            </a:r>
          </a:p>
        </p:txBody>
      </p:sp>
      <p:sp>
        <p:nvSpPr>
          <p:cNvPr id="3" name="Content Placeholder 2"/>
          <p:cNvSpPr>
            <a:spLocks noGrp="1"/>
          </p:cNvSpPr>
          <p:nvPr>
            <p:ph idx="1"/>
          </p:nvPr>
        </p:nvSpPr>
        <p:spPr/>
        <p:txBody>
          <a:bodyPr/>
          <a:lstStyle/>
          <a:p>
            <a:r>
              <a:rPr lang="en-US" dirty="0" err="1" smtClean="0"/>
              <a:t>Erdös-Rényi</a:t>
            </a:r>
            <a:endParaRPr lang="en-US" dirty="0" smtClean="0"/>
          </a:p>
          <a:p>
            <a:endParaRPr lang="en-US" dirty="0" smtClean="0"/>
          </a:p>
          <a:p>
            <a:endParaRPr lang="en-US" dirty="0"/>
          </a:p>
          <a:p>
            <a:endParaRPr lang="en-US" dirty="0" smtClean="0"/>
          </a:p>
          <a:p>
            <a:r>
              <a:rPr lang="en-US" dirty="0" err="1" smtClean="0"/>
              <a:t>Barabási</a:t>
            </a:r>
            <a:r>
              <a:rPr lang="en-US" dirty="0" smtClean="0"/>
              <a:t>-Albert</a:t>
            </a:r>
            <a:endParaRPr lang="en-US" dirty="0"/>
          </a:p>
        </p:txBody>
      </p:sp>
      <p:pic>
        <p:nvPicPr>
          <p:cNvPr id="5122" name="Picture 2" descr="C:\Users\Daniel\Documents\work\GECCO 2017\ssci_rgg\figure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9" y="1340769"/>
            <a:ext cx="319919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Documents\work\GECCO 2017\ssci_rgg\figures\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463" y="4041170"/>
            <a:ext cx="3505633" cy="27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71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US" dirty="0"/>
              <a:t>Automated Random Graph Model Design</a:t>
            </a:r>
          </a:p>
        </p:txBody>
      </p:sp>
      <p:sp>
        <p:nvSpPr>
          <p:cNvPr id="3" name="Content Placeholder 2"/>
          <p:cNvSpPr>
            <a:spLocks noGrp="1"/>
          </p:cNvSpPr>
          <p:nvPr>
            <p:ph idx="1"/>
          </p:nvPr>
        </p:nvSpPr>
        <p:spPr>
          <a:xfrm>
            <a:off x="457200" y="1600200"/>
            <a:ext cx="8229600" cy="4781128"/>
          </a:xfrm>
        </p:spPr>
        <p:txBody>
          <a:bodyPr>
            <a:normAutofit fontScale="92500"/>
          </a:bodyPr>
          <a:lstStyle/>
          <a:p>
            <a:r>
              <a:rPr lang="en-US" dirty="0"/>
              <a:t>Random graph model needs to accurately </a:t>
            </a:r>
            <a:r>
              <a:rPr lang="en-US" dirty="0" smtClean="0"/>
              <a:t>reflect intended </a:t>
            </a:r>
            <a:r>
              <a:rPr lang="en-US" dirty="0"/>
              <a:t>concept</a:t>
            </a:r>
          </a:p>
          <a:p>
            <a:r>
              <a:rPr lang="en-US" dirty="0"/>
              <a:t>Model selection can be automated, but relies </a:t>
            </a:r>
            <a:r>
              <a:rPr lang="en-US" dirty="0" smtClean="0"/>
              <a:t>on having </a:t>
            </a:r>
            <a:r>
              <a:rPr lang="en-US" dirty="0"/>
              <a:t>a good solution available</a:t>
            </a:r>
          </a:p>
          <a:p>
            <a:r>
              <a:rPr lang="en-US" dirty="0"/>
              <a:t>Developing an accurate model for a new </a:t>
            </a:r>
            <a:r>
              <a:rPr lang="en-US" dirty="0" smtClean="0"/>
              <a:t>application can </a:t>
            </a:r>
            <a:r>
              <a:rPr lang="en-US" dirty="0"/>
              <a:t>be </a:t>
            </a:r>
            <a:r>
              <a:rPr lang="en-US" dirty="0" smtClean="0"/>
              <a:t>difficult</a:t>
            </a:r>
          </a:p>
          <a:p>
            <a:pPr marL="0" indent="0">
              <a:buNone/>
            </a:pPr>
            <a:endParaRPr lang="en-US" dirty="0"/>
          </a:p>
          <a:p>
            <a:pPr marL="0" indent="0">
              <a:buNone/>
            </a:pPr>
            <a:r>
              <a:rPr lang="en-US" b="1" dirty="0"/>
              <a:t>Can the model design process be automated </a:t>
            </a:r>
            <a:r>
              <a:rPr lang="en-US" b="1" dirty="0" smtClean="0"/>
              <a:t>to produce </a:t>
            </a:r>
            <a:r>
              <a:rPr lang="en-US" b="1" dirty="0"/>
              <a:t>an accurate graph model given examples?</a:t>
            </a:r>
            <a:endParaRPr lang="en-US" dirty="0"/>
          </a:p>
        </p:txBody>
      </p:sp>
    </p:spTree>
    <p:extLst>
      <p:ext uri="{BB962C8B-B14F-4D97-AF65-F5344CB8AC3E}">
        <p14:creationId xmlns:p14="http://schemas.microsoft.com/office/powerpoint/2010/main" val="12834531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Hyper-heuristic Approach</a:t>
            </a:r>
          </a:p>
        </p:txBody>
      </p:sp>
      <p:sp>
        <p:nvSpPr>
          <p:cNvPr id="3" name="Content Placeholder 2"/>
          <p:cNvSpPr>
            <a:spLocks noGrp="1"/>
          </p:cNvSpPr>
          <p:nvPr>
            <p:ph idx="1"/>
          </p:nvPr>
        </p:nvSpPr>
        <p:spPr/>
        <p:txBody>
          <a:bodyPr/>
          <a:lstStyle/>
          <a:p>
            <a:r>
              <a:rPr lang="en-US" dirty="0"/>
              <a:t>Extract functionality from </a:t>
            </a:r>
            <a:r>
              <a:rPr lang="en-US" dirty="0" smtClean="0"/>
              <a:t>existing graph </a:t>
            </a:r>
            <a:r>
              <a:rPr lang="en-US" dirty="0"/>
              <a:t>generation techniques</a:t>
            </a:r>
          </a:p>
          <a:p>
            <a:r>
              <a:rPr lang="en-US" dirty="0"/>
              <a:t>Use Genetic Programming (GP) </a:t>
            </a:r>
            <a:r>
              <a:rPr lang="en-US" dirty="0" smtClean="0"/>
              <a:t>to construct </a:t>
            </a:r>
            <a:r>
              <a:rPr lang="en-US" dirty="0"/>
              <a:t>new random </a:t>
            </a:r>
            <a:r>
              <a:rPr lang="en-US" dirty="0" smtClean="0"/>
              <a:t>graph algorithms</a:t>
            </a:r>
            <a:endParaRPr lang="en-US" dirty="0"/>
          </a:p>
        </p:txBody>
      </p:sp>
      <p:pic>
        <p:nvPicPr>
          <p:cNvPr id="6146" name="Picture 2" descr="C:\Users\Daniel\Documents\work\GECCO 2017\ssci_rgg\figures\lower_7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91840"/>
            <a:ext cx="4944653" cy="290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419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Previous Attempts at Evolving Random Graph Generators</a:t>
            </a:r>
          </a:p>
        </p:txBody>
      </p:sp>
      <p:sp>
        <p:nvSpPr>
          <p:cNvPr id="3" name="Content Placeholder 2"/>
          <p:cNvSpPr>
            <a:spLocks noGrp="1"/>
          </p:cNvSpPr>
          <p:nvPr>
            <p:ph idx="1"/>
          </p:nvPr>
        </p:nvSpPr>
        <p:spPr/>
        <p:txBody>
          <a:bodyPr>
            <a:normAutofit/>
          </a:bodyPr>
          <a:lstStyle/>
          <a:p>
            <a:r>
              <a:rPr lang="en-US" dirty="0"/>
              <a:t>Assumes “growth” </a:t>
            </a:r>
            <a:r>
              <a:rPr lang="en-US" dirty="0" smtClean="0"/>
              <a:t>model, adding </a:t>
            </a:r>
            <a:r>
              <a:rPr lang="en-US" dirty="0"/>
              <a:t>one node at a time</a:t>
            </a:r>
          </a:p>
          <a:p>
            <a:r>
              <a:rPr lang="en-US" dirty="0"/>
              <a:t>Does well at </a:t>
            </a:r>
            <a:r>
              <a:rPr lang="en-US" dirty="0" smtClean="0"/>
              <a:t>reproducing traditional </a:t>
            </a:r>
            <a:r>
              <a:rPr lang="en-US" dirty="0"/>
              <a:t>models</a:t>
            </a:r>
          </a:p>
          <a:p>
            <a:r>
              <a:rPr lang="en-US" dirty="0"/>
              <a:t>Not demonstrated to do well </a:t>
            </a:r>
            <a:r>
              <a:rPr lang="en-US" dirty="0" smtClean="0"/>
              <a:t>at generating </a:t>
            </a:r>
            <a:r>
              <a:rPr lang="en-US" dirty="0"/>
              <a:t>real </a:t>
            </a:r>
            <a:r>
              <a:rPr lang="en-US" dirty="0" smtClean="0"/>
              <a:t>complex networks</a:t>
            </a:r>
            <a:endParaRPr lang="en-US" dirty="0"/>
          </a:p>
          <a:p>
            <a:r>
              <a:rPr lang="en-US" dirty="0"/>
              <a:t>Limits the search space </a:t>
            </a:r>
            <a:r>
              <a:rPr lang="en-US" dirty="0" smtClean="0"/>
              <a:t>of possible </a:t>
            </a:r>
            <a:r>
              <a:rPr lang="en-US" dirty="0"/>
              <a:t>solutions</a:t>
            </a:r>
          </a:p>
        </p:txBody>
      </p:sp>
    </p:spTree>
    <p:extLst>
      <p:ext uri="{BB962C8B-B14F-4D97-AF65-F5344CB8AC3E}">
        <p14:creationId xmlns:p14="http://schemas.microsoft.com/office/powerpoint/2010/main" val="1184911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Increased Algorithmic Primitive Granularity</a:t>
            </a:r>
          </a:p>
        </p:txBody>
      </p:sp>
      <p:sp>
        <p:nvSpPr>
          <p:cNvPr id="3" name="Content Placeholder 2"/>
          <p:cNvSpPr>
            <a:spLocks noGrp="1"/>
          </p:cNvSpPr>
          <p:nvPr>
            <p:ph idx="1"/>
          </p:nvPr>
        </p:nvSpPr>
        <p:spPr/>
        <p:txBody>
          <a:bodyPr/>
          <a:lstStyle/>
          <a:p>
            <a:r>
              <a:rPr lang="en-US" dirty="0"/>
              <a:t>Remove the assumed “growth” structure</a:t>
            </a:r>
          </a:p>
          <a:p>
            <a:r>
              <a:rPr lang="en-US" dirty="0"/>
              <a:t>More flexible lower-level primitive set</a:t>
            </a:r>
          </a:p>
          <a:p>
            <a:r>
              <a:rPr lang="en-US" dirty="0"/>
              <a:t>Benefit: Can represent a larger variety of algorithms</a:t>
            </a:r>
          </a:p>
          <a:p>
            <a:r>
              <a:rPr lang="en-US" dirty="0"/>
              <a:t>Drawback: Larger search space, increasing complexity</a:t>
            </a:r>
          </a:p>
        </p:txBody>
      </p:sp>
    </p:spTree>
    <p:extLst>
      <p:ext uri="{BB962C8B-B14F-4D97-AF65-F5344CB8AC3E}">
        <p14:creationId xmlns:p14="http://schemas.microsoft.com/office/powerpoint/2010/main" val="1509083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a:t>NSGA-II evolves population of random graph models</a:t>
            </a:r>
          </a:p>
          <a:p>
            <a:r>
              <a:rPr lang="en-US" dirty="0"/>
              <a:t>Strongly typed parse tree representation</a:t>
            </a:r>
          </a:p>
          <a:p>
            <a:r>
              <a:rPr lang="en-US" dirty="0"/>
              <a:t>Centrality distributions used to evaluate solution</a:t>
            </a:r>
          </a:p>
          <a:p>
            <a:r>
              <a:rPr lang="en-US" dirty="0"/>
              <a:t>quality (degree, </a:t>
            </a:r>
            <a:r>
              <a:rPr lang="en-US" dirty="0" err="1"/>
              <a:t>betweenness</a:t>
            </a:r>
            <a:r>
              <a:rPr lang="en-US" dirty="0"/>
              <a:t>, PageRank)</a:t>
            </a:r>
          </a:p>
        </p:txBody>
      </p:sp>
    </p:spTree>
    <p:extLst>
      <p:ext uri="{BB962C8B-B14F-4D97-AF65-F5344CB8AC3E}">
        <p14:creationId xmlns:p14="http://schemas.microsoft.com/office/powerpoint/2010/main" val="2676049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20"/>
            <a:ext cx="8229600" cy="1024317"/>
          </a:xfrm>
        </p:spPr>
        <p:txBody>
          <a:bodyPr/>
          <a:lstStyle/>
          <a:p>
            <a:r>
              <a:rPr lang="en-US" dirty="0"/>
              <a:t>Primitive Operations</a:t>
            </a:r>
          </a:p>
        </p:txBody>
      </p:sp>
      <p:sp>
        <p:nvSpPr>
          <p:cNvPr id="3" name="Content Placeholder 2"/>
          <p:cNvSpPr>
            <a:spLocks noGrp="1"/>
          </p:cNvSpPr>
          <p:nvPr>
            <p:ph idx="1"/>
          </p:nvPr>
        </p:nvSpPr>
        <p:spPr>
          <a:xfrm>
            <a:off x="323528" y="908721"/>
            <a:ext cx="8496944" cy="5760640"/>
          </a:xfrm>
        </p:spPr>
        <p:txBody>
          <a:bodyPr>
            <a:normAutofit fontScale="85000" lnSpcReduction="10000"/>
          </a:bodyPr>
          <a:lstStyle/>
          <a:p>
            <a:pPr marL="0" indent="0">
              <a:buNone/>
            </a:pPr>
            <a:r>
              <a:rPr lang="en-US" b="1" dirty="0" smtClean="0"/>
              <a:t>Terminals</a:t>
            </a:r>
          </a:p>
          <a:p>
            <a:r>
              <a:rPr lang="en-US" dirty="0"/>
              <a:t>Graph elements: nodes, edges</a:t>
            </a:r>
          </a:p>
          <a:p>
            <a:r>
              <a:rPr lang="en-US" dirty="0"/>
              <a:t>Graph properties: average degree, size, order</a:t>
            </a:r>
          </a:p>
          <a:p>
            <a:r>
              <a:rPr lang="en-US" dirty="0"/>
              <a:t>Constants: integers, probabilities, </a:t>
            </a:r>
            <a:r>
              <a:rPr lang="en-US" dirty="0" smtClean="0"/>
              <a:t>Booleans, </a:t>
            </a:r>
            <a:r>
              <a:rPr lang="en-US" dirty="0"/>
              <a:t>user inputs</a:t>
            </a:r>
          </a:p>
          <a:p>
            <a:r>
              <a:rPr lang="en-US" dirty="0"/>
              <a:t>No-op </a:t>
            </a:r>
            <a:r>
              <a:rPr lang="en-US" dirty="0" smtClean="0"/>
              <a:t>terminators</a:t>
            </a:r>
          </a:p>
          <a:p>
            <a:pPr marL="0" indent="0">
              <a:buNone/>
            </a:pPr>
            <a:endParaRPr lang="en-US" b="1" dirty="0" smtClean="0"/>
          </a:p>
          <a:p>
            <a:pPr marL="0" indent="0">
              <a:buNone/>
            </a:pPr>
            <a:r>
              <a:rPr lang="en-US" b="1" dirty="0" smtClean="0"/>
              <a:t>Functions</a:t>
            </a:r>
          </a:p>
          <a:p>
            <a:r>
              <a:rPr lang="en-US" dirty="0"/>
              <a:t>Basic programming constructs: for, while, if-else</a:t>
            </a:r>
          </a:p>
          <a:p>
            <a:r>
              <a:rPr lang="en-US" dirty="0"/>
              <a:t>Data structures: lists of values, nodes, or edges, list</a:t>
            </a:r>
          </a:p>
          <a:p>
            <a:r>
              <a:rPr lang="en-US" dirty="0"/>
              <a:t>combining/selection/sorting</a:t>
            </a:r>
          </a:p>
          <a:p>
            <a:r>
              <a:rPr lang="en-US" dirty="0"/>
              <a:t>Math and logic operators: add, multiply, </a:t>
            </a:r>
            <a:r>
              <a:rPr lang="en-US" i="1" dirty="0"/>
              <a:t>&lt;</a:t>
            </a:r>
            <a:r>
              <a:rPr lang="en-US" dirty="0"/>
              <a:t>, ==, AND, OR</a:t>
            </a:r>
          </a:p>
          <a:p>
            <a:r>
              <a:rPr lang="en-US" dirty="0"/>
              <a:t>Graph operators: add edges, add subgraph, rewire edges</a:t>
            </a:r>
          </a:p>
        </p:txBody>
      </p:sp>
    </p:spTree>
    <p:extLst>
      <p:ext uri="{BB962C8B-B14F-4D97-AF65-F5344CB8AC3E}">
        <p14:creationId xmlns:p14="http://schemas.microsoft.com/office/powerpoint/2010/main" val="3524748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fontScale="90000"/>
          </a:bodyPr>
          <a:lstStyle/>
          <a:p>
            <a:r>
              <a:rPr lang="en-US" dirty="0"/>
              <a:t>Example Evolved Random Graph Generator</a:t>
            </a:r>
          </a:p>
        </p:txBody>
      </p:sp>
      <p:pic>
        <p:nvPicPr>
          <p:cNvPr id="7170" name="Picture 2" descr="C:\Users\Daniel\Documents\work\GECCO 2017\ssci_rgg\figures\example_gp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08880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96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720080"/>
          </a:xfrm>
        </p:spPr>
        <p:txBody>
          <a:bodyPr>
            <a:normAutofit fontScale="90000"/>
          </a:bodyPr>
          <a:lstStyle/>
          <a:p>
            <a:r>
              <a:rPr lang="en-US" dirty="0" smtClean="0"/>
              <a:t>Reproducing </a:t>
            </a:r>
            <a:r>
              <a:rPr lang="en-US" dirty="0" err="1"/>
              <a:t>Erdös-Rényi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8127036"/>
              </p:ext>
            </p:extLst>
          </p:nvPr>
        </p:nvGraphicFramePr>
        <p:xfrm>
          <a:off x="179514" y="3501008"/>
          <a:ext cx="8712967" cy="3048790"/>
        </p:xfrm>
        <a:graphic>
          <a:graphicData uri="http://schemas.openxmlformats.org/drawingml/2006/table">
            <a:tbl>
              <a:tblPr firstRow="1" bandRow="1">
                <a:tableStyleId>{5C22544A-7EE6-4342-B048-85BDC9FD1C3A}</a:tableStyleId>
              </a:tblPr>
              <a:tblGrid>
                <a:gridCol w="1425176"/>
                <a:gridCol w="1425176"/>
                <a:gridCol w="1425176"/>
                <a:gridCol w="1425176"/>
                <a:gridCol w="1425176"/>
                <a:gridCol w="1587087"/>
              </a:tblGrid>
              <a:tr h="604867">
                <a:tc>
                  <a:txBody>
                    <a:bodyPr/>
                    <a:lstStyle/>
                    <a:p>
                      <a:endParaRPr lang="en-US" sz="1800" dirty="0"/>
                    </a:p>
                  </a:txBody>
                  <a:tcPr anchorCtr="1"/>
                </a:tc>
                <a:tc gridSpan="2">
                  <a:txBody>
                    <a:bodyPr/>
                    <a:lstStyle/>
                    <a:p>
                      <a:r>
                        <a:rPr lang="en-US" sz="1800" dirty="0" smtClean="0"/>
                        <a:t>Low-GP</a:t>
                      </a:r>
                      <a:endParaRPr lang="en-US" sz="1800" dirty="0"/>
                    </a:p>
                  </a:txBody>
                  <a:tcPr anchorCtr="1"/>
                </a:tc>
                <a:tc hMerge="1">
                  <a:txBody>
                    <a:bodyPr/>
                    <a:lstStyle/>
                    <a:p>
                      <a:endParaRPr lang="en-US" dirty="0"/>
                    </a:p>
                  </a:txBody>
                  <a:tcPr/>
                </a:tc>
                <a:tc>
                  <a:txBody>
                    <a:bodyPr/>
                    <a:lstStyle/>
                    <a:p>
                      <a:endParaRPr lang="en-US" sz="1800"/>
                    </a:p>
                  </a:txBody>
                  <a:tcPr anchorCtr="1"/>
                </a:tc>
                <a:tc gridSpan="2">
                  <a:txBody>
                    <a:bodyPr/>
                    <a:lstStyle/>
                    <a:p>
                      <a:r>
                        <a:rPr lang="en-US" sz="1800" dirty="0" smtClean="0"/>
                        <a:t>High-GP</a:t>
                      </a:r>
                      <a:endParaRPr lang="en-US" sz="1800" dirty="0"/>
                    </a:p>
                  </a:txBody>
                  <a:tcPr anchorCtr="1"/>
                </a:tc>
                <a:tc hMerge="1">
                  <a:txBody>
                    <a:bodyPr/>
                    <a:lstStyle/>
                    <a:p>
                      <a:endParaRPr lang="en-US" dirty="0"/>
                    </a:p>
                  </a:txBody>
                  <a:tcPr/>
                </a:tc>
              </a:tr>
              <a:tr h="604867">
                <a:tc>
                  <a:txBody>
                    <a:bodyPr/>
                    <a:lstStyle/>
                    <a:p>
                      <a:r>
                        <a:rPr lang="en-US" sz="1800" b="1" dirty="0" smtClean="0"/>
                        <a:t>Metric</a:t>
                      </a:r>
                      <a:endParaRPr lang="en-US" sz="1800" b="1" dirty="0"/>
                    </a:p>
                  </a:txBody>
                  <a:tcPr anchorCtr="1"/>
                </a:tc>
                <a:tc>
                  <a:txBody>
                    <a:bodyPr/>
                    <a:lstStyle/>
                    <a:p>
                      <a:r>
                        <a:rPr lang="en-US" sz="1800" b="1" dirty="0" smtClean="0"/>
                        <a:t>Mean</a:t>
                      </a:r>
                      <a:endParaRPr lang="en-US" sz="1800" b="1" dirty="0"/>
                    </a:p>
                  </a:txBody>
                  <a:tcPr anchorCtr="1"/>
                </a:tc>
                <a:tc>
                  <a:txBody>
                    <a:bodyPr/>
                    <a:lstStyle/>
                    <a:p>
                      <a:r>
                        <a:rPr lang="el-GR" sz="1800" b="1" dirty="0" smtClean="0"/>
                        <a:t>σ</a:t>
                      </a:r>
                      <a:endParaRPr lang="en-US" sz="1800" b="1" dirty="0"/>
                    </a:p>
                  </a:txBody>
                  <a:tcPr anchorCtr="1"/>
                </a:tc>
                <a:tc>
                  <a:txBody>
                    <a:bodyPr/>
                    <a:lstStyle/>
                    <a:p>
                      <a:r>
                        <a:rPr lang="en-US" sz="1800" b="1" dirty="0" smtClean="0"/>
                        <a:t>Comparison</a:t>
                      </a:r>
                      <a:endParaRPr lang="en-US" sz="1800" b="1" dirty="0"/>
                    </a:p>
                  </a:txBody>
                  <a:tcPr anchorCtr="1"/>
                </a:tc>
                <a:tc>
                  <a:txBody>
                    <a:bodyPr/>
                    <a:lstStyle/>
                    <a:p>
                      <a:r>
                        <a:rPr lang="en-US" sz="1800" b="1" dirty="0" smtClean="0"/>
                        <a:t>Mean</a:t>
                      </a:r>
                      <a:endParaRPr lang="en-US" sz="1800" b="1" dirty="0"/>
                    </a:p>
                  </a:txBody>
                  <a:tcP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t>σ</a:t>
                      </a:r>
                      <a:endParaRPr lang="en-US" sz="1800" b="1" dirty="0" smtClean="0"/>
                    </a:p>
                  </a:txBody>
                  <a:tcPr anchorCtr="1"/>
                </a:tc>
              </a:tr>
              <a:tr h="604867">
                <a:tc>
                  <a:txBody>
                    <a:bodyPr/>
                    <a:lstStyle/>
                    <a:p>
                      <a:r>
                        <a:rPr lang="en-US" sz="1800" dirty="0" smtClean="0"/>
                        <a:t>Degree</a:t>
                      </a:r>
                      <a:endParaRPr lang="en-US" sz="1800" dirty="0"/>
                    </a:p>
                  </a:txBody>
                  <a:tcPr anchorCtr="1"/>
                </a:tc>
                <a:tc>
                  <a:txBody>
                    <a:bodyPr/>
                    <a:lstStyle/>
                    <a:p>
                      <a:r>
                        <a:rPr lang="en-US" sz="1800" dirty="0" smtClean="0"/>
                        <a:t>0.101</a:t>
                      </a:r>
                      <a:endParaRPr lang="en-US" sz="1800" dirty="0"/>
                    </a:p>
                  </a:txBody>
                  <a:tcPr anchorCtr="1"/>
                </a:tc>
                <a:tc>
                  <a:txBody>
                    <a:bodyPr/>
                    <a:lstStyle/>
                    <a:p>
                      <a:r>
                        <a:rPr lang="en-US" sz="1800" dirty="0" smtClean="0"/>
                        <a:t>0.048</a:t>
                      </a:r>
                      <a:endParaRPr lang="en-US" sz="1800" dirty="0"/>
                    </a:p>
                  </a:txBody>
                  <a:tcPr anchorCtr="1"/>
                </a:tc>
                <a:tc>
                  <a:txBody>
                    <a:bodyPr/>
                    <a:lstStyle/>
                    <a:p>
                      <a:r>
                        <a:rPr lang="en-US" sz="1800" dirty="0" smtClean="0"/>
                        <a:t>=</a:t>
                      </a:r>
                      <a:endParaRPr lang="en-US" sz="1800" dirty="0"/>
                    </a:p>
                  </a:txBody>
                  <a:tcPr anchorCtr="1"/>
                </a:tc>
                <a:tc>
                  <a:txBody>
                    <a:bodyPr/>
                    <a:lstStyle/>
                    <a:p>
                      <a:r>
                        <a:rPr lang="en-US" sz="1800" dirty="0" smtClean="0"/>
                        <a:t>0.108</a:t>
                      </a:r>
                      <a:endParaRPr lang="en-US" sz="1800" dirty="0"/>
                    </a:p>
                  </a:txBody>
                  <a:tcPr anchorCtr="1"/>
                </a:tc>
                <a:tc>
                  <a:txBody>
                    <a:bodyPr/>
                    <a:lstStyle/>
                    <a:p>
                      <a:r>
                        <a:rPr lang="en-US" sz="1800" dirty="0" smtClean="0"/>
                        <a:t>0.047</a:t>
                      </a:r>
                      <a:endParaRPr lang="en-US" sz="1800" dirty="0"/>
                    </a:p>
                  </a:txBody>
                  <a:tcPr anchorCtr="1"/>
                </a:tc>
              </a:tr>
              <a:tr h="629322">
                <a:tc>
                  <a:txBody>
                    <a:bodyPr/>
                    <a:lstStyle/>
                    <a:p>
                      <a:r>
                        <a:rPr lang="en-US" sz="1800" dirty="0" err="1" smtClean="0"/>
                        <a:t>Betweenness</a:t>
                      </a:r>
                      <a:endParaRPr lang="en-US" sz="1800" dirty="0"/>
                    </a:p>
                  </a:txBody>
                  <a:tcPr anchorCtr="1"/>
                </a:tc>
                <a:tc>
                  <a:txBody>
                    <a:bodyPr/>
                    <a:lstStyle/>
                    <a:p>
                      <a:r>
                        <a:rPr lang="en-US" sz="1800" dirty="0" smtClean="0"/>
                        <a:t>0.104</a:t>
                      </a:r>
                      <a:endParaRPr lang="en-US" sz="1800" dirty="0"/>
                    </a:p>
                  </a:txBody>
                  <a:tcPr anchorCtr="1"/>
                </a:tc>
                <a:tc>
                  <a:txBody>
                    <a:bodyPr/>
                    <a:lstStyle/>
                    <a:p>
                      <a:r>
                        <a:rPr lang="en-US" sz="1800" dirty="0" smtClean="0"/>
                        <a:t>0.031</a:t>
                      </a:r>
                      <a:endParaRPr lang="en-US" sz="1800" dirty="0"/>
                    </a:p>
                  </a:txBody>
                  <a:tcPr anchorCtr="1"/>
                </a:tc>
                <a:tc>
                  <a:txBody>
                    <a:bodyPr/>
                    <a:lstStyle/>
                    <a:p>
                      <a:r>
                        <a:rPr lang="en-US" sz="1800" dirty="0" smtClean="0"/>
                        <a:t>=</a:t>
                      </a:r>
                      <a:endParaRPr lang="en-US" sz="1800" dirty="0"/>
                    </a:p>
                  </a:txBody>
                  <a:tcPr anchorCtr="1"/>
                </a:tc>
                <a:tc>
                  <a:txBody>
                    <a:bodyPr/>
                    <a:lstStyle/>
                    <a:p>
                      <a:r>
                        <a:rPr lang="en-US" sz="1800" dirty="0" smtClean="0"/>
                        <a:t>0.105</a:t>
                      </a:r>
                      <a:endParaRPr lang="en-US" sz="1800" dirty="0"/>
                    </a:p>
                  </a:txBody>
                  <a:tcPr anchorCtr="1"/>
                </a:tc>
                <a:tc>
                  <a:txBody>
                    <a:bodyPr/>
                    <a:lstStyle/>
                    <a:p>
                      <a:r>
                        <a:rPr lang="en-US" sz="1800" dirty="0" smtClean="0"/>
                        <a:t>0.033</a:t>
                      </a:r>
                      <a:endParaRPr lang="en-US" sz="1800" dirty="0"/>
                    </a:p>
                  </a:txBody>
                  <a:tcPr anchorCtr="1"/>
                </a:tc>
              </a:tr>
              <a:tr h="604867">
                <a:tc>
                  <a:txBody>
                    <a:bodyPr/>
                    <a:lstStyle/>
                    <a:p>
                      <a:r>
                        <a:rPr lang="en-US" sz="1800" dirty="0" smtClean="0"/>
                        <a:t>PageRank</a:t>
                      </a:r>
                      <a:endParaRPr lang="en-US" sz="1800" dirty="0"/>
                    </a:p>
                  </a:txBody>
                  <a:tcPr anchorCtr="1"/>
                </a:tc>
                <a:tc>
                  <a:txBody>
                    <a:bodyPr/>
                    <a:lstStyle/>
                    <a:p>
                      <a:r>
                        <a:rPr lang="en-US" sz="1800" dirty="0" smtClean="0"/>
                        <a:t>0.110</a:t>
                      </a:r>
                      <a:endParaRPr lang="en-US" sz="1800" dirty="0"/>
                    </a:p>
                  </a:txBody>
                  <a:tcPr anchorCtr="1"/>
                </a:tc>
                <a:tc>
                  <a:txBody>
                    <a:bodyPr/>
                    <a:lstStyle/>
                    <a:p>
                      <a:r>
                        <a:rPr lang="en-US" sz="1800" dirty="0" smtClean="0"/>
                        <a:t>0.032</a:t>
                      </a:r>
                      <a:endParaRPr lang="en-US" sz="1800" dirty="0"/>
                    </a:p>
                  </a:txBody>
                  <a:tcPr anchorCtr="1"/>
                </a:tc>
                <a:tc>
                  <a:txBody>
                    <a:bodyPr/>
                    <a:lstStyle/>
                    <a:p>
                      <a:r>
                        <a:rPr lang="en-US" sz="1800" dirty="0" smtClean="0"/>
                        <a:t>=</a:t>
                      </a:r>
                      <a:endParaRPr lang="en-US" sz="1800" dirty="0"/>
                    </a:p>
                  </a:txBody>
                  <a:tcPr anchorCtr="1"/>
                </a:tc>
                <a:tc>
                  <a:txBody>
                    <a:bodyPr/>
                    <a:lstStyle/>
                    <a:p>
                      <a:r>
                        <a:rPr lang="en-US" sz="1800" dirty="0" smtClean="0"/>
                        <a:t>0.112</a:t>
                      </a:r>
                      <a:endParaRPr lang="en-US" sz="1800" dirty="0"/>
                    </a:p>
                  </a:txBody>
                  <a:tcPr anchorCtr="1"/>
                </a:tc>
                <a:tc>
                  <a:txBody>
                    <a:bodyPr/>
                    <a:lstStyle/>
                    <a:p>
                      <a:r>
                        <a:rPr lang="en-US" sz="1800" dirty="0" smtClean="0"/>
                        <a:t>0.029</a:t>
                      </a:r>
                      <a:endParaRPr lang="en-US" sz="1800" dirty="0"/>
                    </a:p>
                  </a:txBody>
                  <a:tcPr anchorCtr="1"/>
                </a:tc>
              </a:tr>
            </a:tbl>
          </a:graphicData>
        </a:graphic>
      </p:graphicFrame>
      <p:pic>
        <p:nvPicPr>
          <p:cNvPr id="8197" name="Picture 5" descr="C:\Users\Daniel\Documents\work\GECCO 2017\ssci_rgg\figures\erd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7" y="908721"/>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Daniel\Documents\work\GECCO 2017\ssci_rgg\figures\e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059" y="908719"/>
            <a:ext cx="3168353" cy="237626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Daniel\Documents\work\GECCO 2017\ssci_rgg\figures\erp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908721"/>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21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1"/>
            <a:ext cx="8856984" cy="720080"/>
          </a:xfrm>
        </p:spPr>
        <p:txBody>
          <a:bodyPr>
            <a:normAutofit fontScale="90000"/>
          </a:bodyPr>
          <a:lstStyle/>
          <a:p>
            <a:r>
              <a:rPr lang="en-US" dirty="0" smtClean="0"/>
              <a:t>Reproducing Random Community Graphs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694899"/>
              </p:ext>
            </p:extLst>
          </p:nvPr>
        </p:nvGraphicFramePr>
        <p:xfrm>
          <a:off x="251520" y="1052737"/>
          <a:ext cx="8712967" cy="2530334"/>
        </p:xfrm>
        <a:graphic>
          <a:graphicData uri="http://schemas.openxmlformats.org/drawingml/2006/table">
            <a:tbl>
              <a:tblPr firstRow="1" bandRow="1">
                <a:tableStyleId>{5C22544A-7EE6-4342-B048-85BDC9FD1C3A}</a:tableStyleId>
              </a:tblPr>
              <a:tblGrid>
                <a:gridCol w="1425176"/>
                <a:gridCol w="1425176"/>
                <a:gridCol w="1425176"/>
                <a:gridCol w="1425176"/>
                <a:gridCol w="1425176"/>
                <a:gridCol w="1587087"/>
              </a:tblGrid>
              <a:tr h="475253">
                <a:tc>
                  <a:txBody>
                    <a:bodyPr/>
                    <a:lstStyle/>
                    <a:p>
                      <a:endParaRPr lang="en-US" sz="1800" dirty="0"/>
                    </a:p>
                  </a:txBody>
                  <a:tcPr anchorCtr="1"/>
                </a:tc>
                <a:tc gridSpan="2">
                  <a:txBody>
                    <a:bodyPr/>
                    <a:lstStyle/>
                    <a:p>
                      <a:r>
                        <a:rPr lang="en-US" sz="1800" dirty="0" smtClean="0"/>
                        <a:t>Low-GP</a:t>
                      </a:r>
                      <a:endParaRPr lang="en-US" sz="1800" dirty="0"/>
                    </a:p>
                  </a:txBody>
                  <a:tcPr anchorCtr="1"/>
                </a:tc>
                <a:tc hMerge="1">
                  <a:txBody>
                    <a:bodyPr/>
                    <a:lstStyle/>
                    <a:p>
                      <a:endParaRPr lang="en-US" dirty="0"/>
                    </a:p>
                  </a:txBody>
                  <a:tcPr/>
                </a:tc>
                <a:tc>
                  <a:txBody>
                    <a:bodyPr/>
                    <a:lstStyle/>
                    <a:p>
                      <a:endParaRPr lang="en-US" sz="1800" dirty="0"/>
                    </a:p>
                  </a:txBody>
                  <a:tcPr anchorCtr="1"/>
                </a:tc>
                <a:tc gridSpan="2">
                  <a:txBody>
                    <a:bodyPr/>
                    <a:lstStyle/>
                    <a:p>
                      <a:r>
                        <a:rPr lang="en-US" sz="1800" dirty="0" smtClean="0"/>
                        <a:t>High-GP</a:t>
                      </a:r>
                      <a:endParaRPr lang="en-US" sz="1800" dirty="0"/>
                    </a:p>
                  </a:txBody>
                  <a:tcPr anchorCtr="1"/>
                </a:tc>
                <a:tc hMerge="1">
                  <a:txBody>
                    <a:bodyPr/>
                    <a:lstStyle/>
                    <a:p>
                      <a:endParaRPr lang="en-US" dirty="0"/>
                    </a:p>
                  </a:txBody>
                  <a:tcPr/>
                </a:tc>
              </a:tr>
              <a:tr h="475253">
                <a:tc>
                  <a:txBody>
                    <a:bodyPr/>
                    <a:lstStyle/>
                    <a:p>
                      <a:r>
                        <a:rPr lang="en-US" sz="1800" b="1" dirty="0" smtClean="0"/>
                        <a:t>Metric</a:t>
                      </a:r>
                      <a:endParaRPr lang="en-US" sz="1800" b="1" dirty="0"/>
                    </a:p>
                  </a:txBody>
                  <a:tcPr anchorCtr="1"/>
                </a:tc>
                <a:tc>
                  <a:txBody>
                    <a:bodyPr/>
                    <a:lstStyle/>
                    <a:p>
                      <a:r>
                        <a:rPr lang="en-US" sz="1800" b="1" dirty="0" smtClean="0"/>
                        <a:t>Mean</a:t>
                      </a:r>
                      <a:endParaRPr lang="en-US" sz="1800" b="1" dirty="0"/>
                    </a:p>
                  </a:txBody>
                  <a:tcPr anchorCtr="1"/>
                </a:tc>
                <a:tc>
                  <a:txBody>
                    <a:bodyPr/>
                    <a:lstStyle/>
                    <a:p>
                      <a:r>
                        <a:rPr lang="el-GR" sz="1800" b="1" dirty="0" smtClean="0"/>
                        <a:t>σ</a:t>
                      </a:r>
                      <a:endParaRPr lang="en-US" sz="1800" b="1" dirty="0"/>
                    </a:p>
                  </a:txBody>
                  <a:tcPr anchorCtr="1"/>
                </a:tc>
                <a:tc>
                  <a:txBody>
                    <a:bodyPr/>
                    <a:lstStyle/>
                    <a:p>
                      <a:r>
                        <a:rPr lang="en-US" sz="1800" b="1" dirty="0" smtClean="0"/>
                        <a:t>Comparison</a:t>
                      </a:r>
                      <a:endParaRPr lang="en-US" sz="1800" b="1" dirty="0"/>
                    </a:p>
                  </a:txBody>
                  <a:tcPr anchorCtr="1"/>
                </a:tc>
                <a:tc>
                  <a:txBody>
                    <a:bodyPr/>
                    <a:lstStyle/>
                    <a:p>
                      <a:r>
                        <a:rPr lang="en-US" sz="1800" b="1" dirty="0" smtClean="0"/>
                        <a:t>Mean</a:t>
                      </a:r>
                      <a:endParaRPr lang="en-US" sz="1800" b="1" dirty="0"/>
                    </a:p>
                  </a:txBody>
                  <a:tcP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t>σ</a:t>
                      </a:r>
                      <a:endParaRPr lang="en-US" sz="1800" b="1" dirty="0" smtClean="0"/>
                    </a:p>
                  </a:txBody>
                  <a:tcPr anchorCtr="1"/>
                </a:tc>
              </a:tr>
              <a:tr h="475253">
                <a:tc>
                  <a:txBody>
                    <a:bodyPr/>
                    <a:lstStyle/>
                    <a:p>
                      <a:r>
                        <a:rPr lang="en-US" sz="1800" dirty="0" smtClean="0"/>
                        <a:t>Degree</a:t>
                      </a:r>
                      <a:endParaRPr lang="en-US" sz="1800" dirty="0"/>
                    </a:p>
                  </a:txBody>
                  <a:tcPr anchorCtr="1"/>
                </a:tc>
                <a:tc>
                  <a:txBody>
                    <a:bodyPr/>
                    <a:lstStyle/>
                    <a:p>
                      <a:r>
                        <a:rPr lang="en-US" sz="1800" dirty="0" smtClean="0"/>
                        <a:t>0.436</a:t>
                      </a:r>
                      <a:endParaRPr lang="en-US" sz="1800" dirty="0"/>
                    </a:p>
                  </a:txBody>
                  <a:tcPr anchorCtr="1"/>
                </a:tc>
                <a:tc>
                  <a:txBody>
                    <a:bodyPr/>
                    <a:lstStyle/>
                    <a:p>
                      <a:r>
                        <a:rPr lang="en-US" sz="1800" dirty="0" smtClean="0"/>
                        <a:t>0.075</a:t>
                      </a:r>
                      <a:endParaRPr lang="en-US" sz="1800" dirty="0"/>
                    </a:p>
                  </a:txBody>
                  <a:tcPr anchorCtr="1"/>
                </a:tc>
                <a:tc>
                  <a:txBody>
                    <a:bodyPr/>
                    <a:lstStyle/>
                    <a:p>
                      <a:r>
                        <a:rPr lang="en-US" sz="1800" dirty="0" smtClean="0"/>
                        <a:t>&lt;</a:t>
                      </a:r>
                      <a:endParaRPr lang="en-US" sz="1800" dirty="0"/>
                    </a:p>
                  </a:txBody>
                  <a:tcPr anchorCtr="1"/>
                </a:tc>
                <a:tc>
                  <a:txBody>
                    <a:bodyPr/>
                    <a:lstStyle/>
                    <a:p>
                      <a:r>
                        <a:rPr lang="en-US" sz="1800" dirty="0" smtClean="0"/>
                        <a:t>0.458</a:t>
                      </a:r>
                      <a:endParaRPr lang="en-US" sz="1800" dirty="0"/>
                    </a:p>
                  </a:txBody>
                  <a:tcPr anchorCtr="1"/>
                </a:tc>
                <a:tc>
                  <a:txBody>
                    <a:bodyPr/>
                    <a:lstStyle/>
                    <a:p>
                      <a:r>
                        <a:rPr lang="en-US" sz="1800" dirty="0" smtClean="0"/>
                        <a:t>0.055</a:t>
                      </a:r>
                      <a:endParaRPr lang="en-US" sz="1800" dirty="0"/>
                    </a:p>
                  </a:txBody>
                  <a:tcPr anchorCtr="1"/>
                </a:tc>
              </a:tr>
              <a:tr h="629322">
                <a:tc>
                  <a:txBody>
                    <a:bodyPr/>
                    <a:lstStyle/>
                    <a:p>
                      <a:r>
                        <a:rPr lang="en-US" sz="1800" dirty="0" err="1" smtClean="0"/>
                        <a:t>Betweenness</a:t>
                      </a:r>
                      <a:endParaRPr lang="en-US" sz="1800" dirty="0"/>
                    </a:p>
                  </a:txBody>
                  <a:tcPr anchorCtr="1"/>
                </a:tc>
                <a:tc>
                  <a:txBody>
                    <a:bodyPr/>
                    <a:lstStyle/>
                    <a:p>
                      <a:r>
                        <a:rPr lang="en-US" sz="1800" dirty="0" smtClean="0"/>
                        <a:t>0.209</a:t>
                      </a:r>
                      <a:endParaRPr lang="en-US" sz="1800" dirty="0"/>
                    </a:p>
                  </a:txBody>
                  <a:tcPr anchorCtr="1"/>
                </a:tc>
                <a:tc>
                  <a:txBody>
                    <a:bodyPr/>
                    <a:lstStyle/>
                    <a:p>
                      <a:r>
                        <a:rPr lang="en-US" sz="1800" dirty="0" smtClean="0"/>
                        <a:t>0.105</a:t>
                      </a:r>
                      <a:endParaRPr lang="en-US" sz="1800" dirty="0"/>
                    </a:p>
                  </a:txBody>
                  <a:tcPr anchorCtr="1"/>
                </a:tc>
                <a:tc>
                  <a:txBody>
                    <a:bodyPr/>
                    <a:lstStyle/>
                    <a:p>
                      <a:r>
                        <a:rPr lang="en-US" sz="1800" dirty="0" smtClean="0"/>
                        <a:t>&lt;</a:t>
                      </a:r>
                      <a:endParaRPr lang="en-US" sz="1800" dirty="0"/>
                    </a:p>
                  </a:txBody>
                  <a:tcPr anchorCtr="1"/>
                </a:tc>
                <a:tc>
                  <a:txBody>
                    <a:bodyPr/>
                    <a:lstStyle/>
                    <a:p>
                      <a:r>
                        <a:rPr lang="en-US" sz="1800" dirty="0" smtClean="0"/>
                        <a:t>0.320</a:t>
                      </a:r>
                      <a:endParaRPr lang="en-US" sz="1800" dirty="0"/>
                    </a:p>
                  </a:txBody>
                  <a:tcPr anchorCtr="1"/>
                </a:tc>
                <a:tc>
                  <a:txBody>
                    <a:bodyPr/>
                    <a:lstStyle/>
                    <a:p>
                      <a:r>
                        <a:rPr lang="en-US" sz="1800" dirty="0" smtClean="0"/>
                        <a:t>0.126</a:t>
                      </a:r>
                      <a:endParaRPr lang="en-US" sz="1800" dirty="0"/>
                    </a:p>
                  </a:txBody>
                  <a:tcPr anchorCtr="1"/>
                </a:tc>
              </a:tr>
              <a:tr h="475253">
                <a:tc>
                  <a:txBody>
                    <a:bodyPr/>
                    <a:lstStyle/>
                    <a:p>
                      <a:r>
                        <a:rPr lang="en-US" sz="1800" dirty="0" smtClean="0"/>
                        <a:t>PageRank</a:t>
                      </a:r>
                      <a:endParaRPr lang="en-US" sz="1800" dirty="0"/>
                    </a:p>
                  </a:txBody>
                  <a:tcPr anchorCtr="1"/>
                </a:tc>
                <a:tc>
                  <a:txBody>
                    <a:bodyPr/>
                    <a:lstStyle/>
                    <a:p>
                      <a:r>
                        <a:rPr lang="en-US" sz="1800" dirty="0" smtClean="0"/>
                        <a:t>0.127</a:t>
                      </a:r>
                      <a:endParaRPr lang="en-US" sz="1800" dirty="0"/>
                    </a:p>
                  </a:txBody>
                  <a:tcPr anchorCtr="1"/>
                </a:tc>
                <a:tc>
                  <a:txBody>
                    <a:bodyPr/>
                    <a:lstStyle/>
                    <a:p>
                      <a:r>
                        <a:rPr lang="en-US" sz="1800" dirty="0" smtClean="0"/>
                        <a:t>0.029</a:t>
                      </a:r>
                      <a:endParaRPr lang="en-US" sz="1800" dirty="0"/>
                    </a:p>
                  </a:txBody>
                  <a:tcPr anchorCtr="1"/>
                </a:tc>
                <a:tc>
                  <a:txBody>
                    <a:bodyPr/>
                    <a:lstStyle/>
                    <a:p>
                      <a:r>
                        <a:rPr lang="en-US" sz="1800" dirty="0" smtClean="0"/>
                        <a:t>&lt;</a:t>
                      </a:r>
                      <a:endParaRPr lang="en-US" sz="1800" dirty="0"/>
                    </a:p>
                  </a:txBody>
                  <a:tcPr anchorCtr="1"/>
                </a:tc>
                <a:tc>
                  <a:txBody>
                    <a:bodyPr/>
                    <a:lstStyle/>
                    <a:p>
                      <a:r>
                        <a:rPr lang="en-US" sz="1800" dirty="0" smtClean="0"/>
                        <a:t>0.150</a:t>
                      </a:r>
                      <a:endParaRPr lang="en-US" sz="1800" dirty="0"/>
                    </a:p>
                  </a:txBody>
                  <a:tcPr anchorCtr="1"/>
                </a:tc>
                <a:tc>
                  <a:txBody>
                    <a:bodyPr/>
                    <a:lstStyle/>
                    <a:p>
                      <a:r>
                        <a:rPr lang="en-US" sz="1800" dirty="0" smtClean="0"/>
                        <a:t>0.036</a:t>
                      </a:r>
                      <a:endParaRPr lang="en-US" sz="1800" dirty="0"/>
                    </a:p>
                  </a:txBody>
                  <a:tcPr anchorCtr="1"/>
                </a:tc>
              </a:tr>
            </a:tbl>
          </a:graphicData>
        </a:graphic>
      </p:graphicFrame>
      <p:pic>
        <p:nvPicPr>
          <p:cNvPr id="9218" name="Picture 2" descr="C:\Users\Daniel\Documents\work\GECCO 2017\ssci_rgg\figures\coll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 y="4509120"/>
            <a:ext cx="2687576" cy="2294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3714259"/>
            <a:ext cx="8496944" cy="584775"/>
          </a:xfrm>
          <a:prstGeom prst="rect">
            <a:avLst/>
          </a:prstGeom>
          <a:noFill/>
        </p:spPr>
        <p:txBody>
          <a:bodyPr wrap="square" lIns="91429" tIns="45714" rIns="91429" bIns="45714" rtlCol="0">
            <a:spAutoFit/>
          </a:bodyPr>
          <a:lstStyle/>
          <a:p>
            <a:r>
              <a:rPr lang="en-US" sz="3200" b="1" dirty="0"/>
              <a:t>Actual Graph		Low-GP		  High-GP</a:t>
            </a:r>
          </a:p>
        </p:txBody>
      </p:sp>
      <p:pic>
        <p:nvPicPr>
          <p:cNvPr id="9219" name="Picture 3" descr="C:\Users\Daniel\Documents\work\GECCO 2017\ssci_rgg\figures\collab_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042" y="4662086"/>
            <a:ext cx="3104794" cy="20446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aniel\Documents\work\GECCO 2017\ssci_rgg\figures\collab_hig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078" y="4662086"/>
            <a:ext cx="2795430" cy="211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353142"/>
              </p:ext>
            </p:extLst>
          </p:nvPr>
        </p:nvGraphicFramePr>
        <p:xfrm>
          <a:off x="971601" y="1556793"/>
          <a:ext cx="706437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4442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Evolved Random Collaboration Network Generator</a:t>
            </a:r>
          </a:p>
        </p:txBody>
      </p:sp>
      <p:pic>
        <p:nvPicPr>
          <p:cNvPr id="10242" name="Picture 2" descr="C:\Users\Daniel\Documents\work\GECCO 2017\ssci_rgg\figures\m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9" y="1988841"/>
            <a:ext cx="9000647"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877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79512" y="1600200"/>
            <a:ext cx="8712968" cy="4781128"/>
          </a:xfrm>
        </p:spPr>
        <p:txBody>
          <a:bodyPr>
            <a:normAutofit/>
          </a:bodyPr>
          <a:lstStyle/>
          <a:p>
            <a:r>
              <a:rPr lang="en-US" dirty="0"/>
              <a:t>Traditional random graph models do not always </a:t>
            </a:r>
            <a:r>
              <a:rPr lang="en-US" dirty="0" smtClean="0"/>
              <a:t>produce appropriate </a:t>
            </a:r>
            <a:r>
              <a:rPr lang="en-US" dirty="0"/>
              <a:t>representations of certain concepts</a:t>
            </a:r>
          </a:p>
          <a:p>
            <a:r>
              <a:rPr lang="en-US" dirty="0"/>
              <a:t>Accurate random graph model design can be automated </a:t>
            </a:r>
            <a:r>
              <a:rPr lang="en-US" dirty="0" smtClean="0"/>
              <a:t>using genetic </a:t>
            </a:r>
            <a:r>
              <a:rPr lang="en-US" dirty="0"/>
              <a:t>programming</a:t>
            </a:r>
          </a:p>
          <a:p>
            <a:r>
              <a:rPr lang="en-US" dirty="0"/>
              <a:t>More flexible set of low-level primitive operations </a:t>
            </a:r>
            <a:r>
              <a:rPr lang="en-US" dirty="0" smtClean="0"/>
              <a:t>increases resulting </a:t>
            </a:r>
            <a:r>
              <a:rPr lang="en-US" dirty="0"/>
              <a:t>model accuracy</a:t>
            </a:r>
          </a:p>
          <a:p>
            <a:r>
              <a:rPr lang="en-US" dirty="0"/>
              <a:t>Increase in a priori evolution time is amortized over repeated </a:t>
            </a:r>
            <a:r>
              <a:rPr lang="en-US" dirty="0" smtClean="0"/>
              <a:t>use of </a:t>
            </a:r>
            <a:r>
              <a:rPr lang="en-US" dirty="0"/>
              <a:t>the evolved solutions</a:t>
            </a:r>
          </a:p>
        </p:txBody>
      </p:sp>
    </p:spTree>
    <p:extLst>
      <p:ext uri="{BB962C8B-B14F-4D97-AF65-F5344CB8AC3E}">
        <p14:creationId xmlns:p14="http://schemas.microsoft.com/office/powerpoint/2010/main" val="3304517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1"/>
            <a:ext cx="8229600" cy="1944216"/>
          </a:xfrm>
        </p:spPr>
        <p:txBody>
          <a:bodyPr>
            <a:normAutofit/>
          </a:bodyPr>
          <a:lstStyle/>
          <a:p>
            <a:r>
              <a:rPr lang="en-US" dirty="0" smtClean="0"/>
              <a:t>Some Final Thoughts</a:t>
            </a:r>
            <a:endParaRPr lang="en-US"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92</a:t>
            </a:fld>
            <a:endParaRPr lang="en-GB" dirty="0"/>
          </a:p>
        </p:txBody>
      </p:sp>
      <p:sp>
        <p:nvSpPr>
          <p:cNvPr id="3" name="Footer Placeholder 2"/>
          <p:cNvSpPr>
            <a:spLocks noGrp="1"/>
          </p:cNvSpPr>
          <p:nvPr>
            <p:ph type="ftr" sz="quarter" idx="11"/>
          </p:nvPr>
        </p:nvSpPr>
        <p:spPr/>
        <p:txBody>
          <a:bodyPr/>
          <a:lstStyle/>
          <a:p>
            <a:r>
              <a:rPr lang="en-US" smtClean="0"/>
              <a:t>John R. Woodward, Daniel R. Tauritz</a:t>
            </a:r>
            <a:endParaRPr lang="en-GB" dirty="0"/>
          </a:p>
        </p:txBody>
      </p:sp>
      <p:sp>
        <p:nvSpPr>
          <p:cNvPr id="7" name="Date Placeholder 6"/>
          <p:cNvSpPr>
            <a:spLocks noGrp="1"/>
          </p:cNvSpPr>
          <p:nvPr>
            <p:ph type="dt" sz="half" idx="10"/>
          </p:nvPr>
        </p:nvSpPr>
        <p:spPr/>
        <p:txBody>
          <a:bodyPr/>
          <a:lstStyle/>
          <a:p>
            <a:fld id="{135E1F6D-0C2B-4A70-95D2-81EA7AA2CA40}" type="datetime3">
              <a:rPr lang="en-GB" smtClean="0"/>
              <a:t>14 November, 2017</a:t>
            </a:fld>
            <a:endParaRPr lang="en-GB" dirty="0"/>
          </a:p>
        </p:txBody>
      </p:sp>
    </p:spTree>
    <p:extLst>
      <p:ext uri="{BB962C8B-B14F-4D97-AF65-F5344CB8AC3E}">
        <p14:creationId xmlns:p14="http://schemas.microsoft.com/office/powerpoint/2010/main" val="26830126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54" y="274638"/>
            <a:ext cx="8229600" cy="1143000"/>
          </a:xfrm>
        </p:spPr>
        <p:txBody>
          <a:bodyPr/>
          <a:lstStyle/>
          <a:p>
            <a:r>
              <a:rPr lang="en-US" dirty="0" smtClean="0"/>
              <a:t>Challenges in Hyper-heuristics</a:t>
            </a:r>
            <a:endParaRPr lang="en-US" dirty="0"/>
          </a:p>
        </p:txBody>
      </p:sp>
      <p:sp>
        <p:nvSpPr>
          <p:cNvPr id="3" name="Content Placeholder 2"/>
          <p:cNvSpPr>
            <a:spLocks noGrp="1"/>
          </p:cNvSpPr>
          <p:nvPr>
            <p:ph idx="1"/>
          </p:nvPr>
        </p:nvSpPr>
        <p:spPr>
          <a:xfrm>
            <a:off x="323528" y="1600201"/>
            <a:ext cx="8496944" cy="4525963"/>
          </a:xfrm>
        </p:spPr>
        <p:txBody>
          <a:bodyPr>
            <a:normAutofit fontScale="92500" lnSpcReduction="10000"/>
          </a:bodyPr>
          <a:lstStyle/>
          <a:p>
            <a:r>
              <a:rPr lang="en-US" dirty="0" smtClean="0"/>
              <a:t>Hyper-heuristics are very computationally expensive (use Asynchronous Parallel GP [26,30])</a:t>
            </a:r>
          </a:p>
          <a:p>
            <a:r>
              <a:rPr lang="en-US" dirty="0" smtClean="0"/>
              <a:t>What is the best primitive granularity? (see next slide)</a:t>
            </a:r>
          </a:p>
          <a:p>
            <a:r>
              <a:rPr lang="en-US" dirty="0" smtClean="0"/>
              <a:t>How to automate decomposition and </a:t>
            </a:r>
            <a:r>
              <a:rPr lang="en-US" dirty="0" err="1" smtClean="0"/>
              <a:t>recomposition</a:t>
            </a:r>
            <a:r>
              <a:rPr lang="en-US" dirty="0" smtClean="0"/>
              <a:t> of primitives?</a:t>
            </a:r>
          </a:p>
          <a:p>
            <a:r>
              <a:rPr lang="en-US" dirty="0" smtClean="0"/>
              <a:t>How to automate primitive extraction?</a:t>
            </a:r>
          </a:p>
          <a:p>
            <a:r>
              <a:rPr lang="en-US" dirty="0" smtClean="0"/>
              <a:t>How does hyper-heuristic performance scale for increasing primitive space size? (see [25,27])</a:t>
            </a:r>
          </a:p>
          <a:p>
            <a:endParaRPr lang="en-US" dirty="0" smtClean="0"/>
          </a:p>
          <a:p>
            <a:endParaRPr lang="en-US" dirty="0"/>
          </a:p>
        </p:txBody>
      </p:sp>
    </p:spTree>
    <p:extLst>
      <p:ext uri="{BB962C8B-B14F-4D97-AF65-F5344CB8AC3E}">
        <p14:creationId xmlns:p14="http://schemas.microsoft.com/office/powerpoint/2010/main" val="7753871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04" y="188640"/>
            <a:ext cx="6447501" cy="792088"/>
          </a:xfrm>
        </p:spPr>
        <p:txBody>
          <a:bodyPr>
            <a:normAutofit/>
          </a:bodyPr>
          <a:lstStyle/>
          <a:p>
            <a:r>
              <a:rPr lang="en-US" dirty="0" smtClean="0"/>
              <a:t>Primitive Granularity</a:t>
            </a:r>
            <a:endParaRPr lang="en-US" dirty="0"/>
          </a:p>
        </p:txBody>
      </p:sp>
      <p:grpSp>
        <p:nvGrpSpPr>
          <p:cNvPr id="8" name="Group 7"/>
          <p:cNvGrpSpPr/>
          <p:nvPr/>
        </p:nvGrpSpPr>
        <p:grpSpPr>
          <a:xfrm>
            <a:off x="2390956" y="1571625"/>
            <a:ext cx="4100513" cy="5133975"/>
            <a:chOff x="1438275" y="1543049"/>
            <a:chExt cx="5467350" cy="5133975"/>
          </a:xfrm>
        </p:grpSpPr>
        <p:sp>
          <p:nvSpPr>
            <p:cNvPr id="4" name="Isosceles Triangle 3"/>
            <p:cNvSpPr/>
            <p:nvPr/>
          </p:nvSpPr>
          <p:spPr>
            <a:xfrm>
              <a:off x="1438275" y="1543049"/>
              <a:ext cx="5467350" cy="51339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907381" y="1543049"/>
              <a:ext cx="4529138" cy="424815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Isosceles Triangle 6"/>
            <p:cNvSpPr/>
            <p:nvPr/>
          </p:nvSpPr>
          <p:spPr>
            <a:xfrm>
              <a:off x="2721173" y="1543049"/>
              <a:ext cx="2901554" cy="271462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p:cNvSpPr/>
            <p:nvPr/>
          </p:nvSpPr>
          <p:spPr>
            <a:xfrm>
              <a:off x="3473648" y="1543049"/>
              <a:ext cx="1403152" cy="1320800"/>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9" name="TextBox 8"/>
          <p:cNvSpPr txBox="1"/>
          <p:nvPr/>
        </p:nvSpPr>
        <p:spPr>
          <a:xfrm>
            <a:off x="5689924" y="1014617"/>
            <a:ext cx="2257425" cy="646331"/>
          </a:xfrm>
          <a:prstGeom prst="rect">
            <a:avLst/>
          </a:prstGeom>
          <a:noFill/>
        </p:spPr>
        <p:txBody>
          <a:bodyPr wrap="square" lIns="91429" tIns="45714" rIns="91429" bIns="45714" rtlCol="0">
            <a:spAutoFit/>
          </a:bodyPr>
          <a:lstStyle/>
          <a:p>
            <a:pPr algn="ctr"/>
            <a:r>
              <a:rPr lang="en-US" sz="3600" u="sng" dirty="0"/>
              <a:t>Primitives</a:t>
            </a:r>
          </a:p>
        </p:txBody>
      </p:sp>
      <p:sp>
        <p:nvSpPr>
          <p:cNvPr id="10" name="TextBox 9"/>
          <p:cNvSpPr txBox="1"/>
          <p:nvPr/>
        </p:nvSpPr>
        <p:spPr>
          <a:xfrm>
            <a:off x="644759" y="911225"/>
            <a:ext cx="2257425" cy="646331"/>
          </a:xfrm>
          <a:prstGeom prst="rect">
            <a:avLst/>
          </a:prstGeom>
          <a:noFill/>
        </p:spPr>
        <p:txBody>
          <a:bodyPr wrap="square" lIns="91429" tIns="45714" rIns="91429" bIns="45714" rtlCol="0">
            <a:spAutoFit/>
          </a:bodyPr>
          <a:lstStyle/>
          <a:p>
            <a:pPr algn="ctr"/>
            <a:r>
              <a:rPr lang="en-US" sz="3600" u="sng" dirty="0"/>
              <a:t>Algorithm</a:t>
            </a:r>
          </a:p>
        </p:txBody>
      </p:sp>
      <p:sp>
        <p:nvSpPr>
          <p:cNvPr id="11" name="TextBox 10"/>
          <p:cNvSpPr txBox="1"/>
          <p:nvPr/>
        </p:nvSpPr>
        <p:spPr>
          <a:xfrm>
            <a:off x="5475538" y="1713469"/>
            <a:ext cx="2021681" cy="923330"/>
          </a:xfrm>
          <a:prstGeom prst="rect">
            <a:avLst/>
          </a:prstGeom>
          <a:noFill/>
        </p:spPr>
        <p:txBody>
          <a:bodyPr wrap="square" lIns="91429" tIns="45714" rIns="91429" bIns="45714" rtlCol="0">
            <a:spAutoFit/>
          </a:bodyPr>
          <a:lstStyle/>
          <a:p>
            <a:r>
              <a:rPr lang="en-US" dirty="0" smtClean="0"/>
              <a:t>Full BBSAs</a:t>
            </a:r>
          </a:p>
          <a:p>
            <a:r>
              <a:rPr lang="en-US" dirty="0" smtClean="0"/>
              <a:t>i.e., EA, SA, SAHC, etc.</a:t>
            </a:r>
            <a:endParaRPr lang="en-US" dirty="0"/>
          </a:p>
        </p:txBody>
      </p:sp>
      <p:sp>
        <p:nvSpPr>
          <p:cNvPr id="12" name="TextBox 11"/>
          <p:cNvSpPr txBox="1"/>
          <p:nvPr/>
        </p:nvSpPr>
        <p:spPr>
          <a:xfrm>
            <a:off x="1712614" y="1940996"/>
            <a:ext cx="2171387" cy="646331"/>
          </a:xfrm>
          <a:prstGeom prst="rect">
            <a:avLst/>
          </a:prstGeom>
          <a:noFill/>
        </p:spPr>
        <p:txBody>
          <a:bodyPr wrap="square" lIns="91429" tIns="45714" rIns="91429" bIns="45714" rtlCol="0">
            <a:spAutoFit/>
          </a:bodyPr>
          <a:lstStyle/>
          <a:p>
            <a:r>
              <a:rPr lang="en-US" dirty="0" smtClean="0"/>
              <a:t>Selective Hyper-heuristics</a:t>
            </a:r>
            <a:endParaRPr lang="en-US" dirty="0"/>
          </a:p>
        </p:txBody>
      </p:sp>
      <p:sp>
        <p:nvSpPr>
          <p:cNvPr id="13" name="TextBox 12"/>
          <p:cNvSpPr txBox="1"/>
          <p:nvPr/>
        </p:nvSpPr>
        <p:spPr>
          <a:xfrm>
            <a:off x="1070815" y="4028559"/>
            <a:ext cx="2171387" cy="369332"/>
          </a:xfrm>
          <a:prstGeom prst="rect">
            <a:avLst/>
          </a:prstGeom>
          <a:noFill/>
        </p:spPr>
        <p:txBody>
          <a:bodyPr wrap="square" lIns="91429" tIns="45714" rIns="91429" bIns="45714" rtlCol="0">
            <a:spAutoFit/>
          </a:bodyPr>
          <a:lstStyle/>
          <a:p>
            <a:r>
              <a:rPr lang="en-US" dirty="0" smtClean="0"/>
              <a:t>Our Hyper-heuristic</a:t>
            </a:r>
            <a:endParaRPr lang="en-US" dirty="0"/>
          </a:p>
        </p:txBody>
      </p:sp>
      <p:cxnSp>
        <p:nvCxnSpPr>
          <p:cNvPr id="15" name="Straight Connector 14"/>
          <p:cNvCxnSpPr/>
          <p:nvPr/>
        </p:nvCxnSpPr>
        <p:spPr>
          <a:xfrm flipH="1">
            <a:off x="1590857" y="2892424"/>
            <a:ext cx="660274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6462895" y="5953075"/>
            <a:ext cx="2021681" cy="646331"/>
          </a:xfrm>
          <a:prstGeom prst="rect">
            <a:avLst/>
          </a:prstGeom>
          <a:noFill/>
        </p:spPr>
        <p:txBody>
          <a:bodyPr wrap="square" lIns="91429" tIns="45714" rIns="91429" bIns="45714" rtlCol="0">
            <a:spAutoFit/>
          </a:bodyPr>
          <a:lstStyle/>
          <a:p>
            <a:r>
              <a:rPr lang="en-US" dirty="0" smtClean="0"/>
              <a:t>Turing Complete Set of Primitives</a:t>
            </a:r>
            <a:endParaRPr lang="en-US" dirty="0"/>
          </a:p>
        </p:txBody>
      </p:sp>
      <p:sp>
        <p:nvSpPr>
          <p:cNvPr id="19" name="TextBox 18"/>
          <p:cNvSpPr txBox="1"/>
          <p:nvPr/>
        </p:nvSpPr>
        <p:spPr>
          <a:xfrm>
            <a:off x="1385529" y="2967295"/>
            <a:ext cx="2395678" cy="646331"/>
          </a:xfrm>
          <a:prstGeom prst="rect">
            <a:avLst/>
          </a:prstGeom>
          <a:noFill/>
        </p:spPr>
        <p:txBody>
          <a:bodyPr wrap="square" lIns="91429" tIns="45714" rIns="91429" bIns="45714" rtlCol="0">
            <a:spAutoFit/>
          </a:bodyPr>
          <a:lstStyle/>
          <a:p>
            <a:r>
              <a:rPr lang="en-US" dirty="0" smtClean="0"/>
              <a:t>Generative Hyper-heuristics</a:t>
            </a:r>
            <a:endParaRPr lang="en-US" dirty="0"/>
          </a:p>
        </p:txBody>
      </p:sp>
      <p:sp>
        <p:nvSpPr>
          <p:cNvPr id="20" name="TextBox 19"/>
          <p:cNvSpPr txBox="1"/>
          <p:nvPr/>
        </p:nvSpPr>
        <p:spPr>
          <a:xfrm>
            <a:off x="5903974" y="2931093"/>
            <a:ext cx="2395678" cy="1477328"/>
          </a:xfrm>
          <a:prstGeom prst="rect">
            <a:avLst/>
          </a:prstGeom>
          <a:noFill/>
        </p:spPr>
        <p:txBody>
          <a:bodyPr wrap="square" lIns="91429" tIns="45714" rIns="91429" bIns="45714" rtlCol="0">
            <a:spAutoFit/>
          </a:bodyPr>
          <a:lstStyle/>
          <a:p>
            <a:r>
              <a:rPr lang="en-US" dirty="0" smtClean="0"/>
              <a:t>High-level BBSA operations</a:t>
            </a:r>
          </a:p>
          <a:p>
            <a:r>
              <a:rPr lang="en-US" dirty="0" smtClean="0"/>
              <a:t>i.e., Truncation Selection, Bit-Flip Mutation, etc.</a:t>
            </a:r>
            <a:endParaRPr lang="en-US" dirty="0"/>
          </a:p>
        </p:txBody>
      </p:sp>
      <p:sp>
        <p:nvSpPr>
          <p:cNvPr id="22" name="Left Brace 21"/>
          <p:cNvSpPr/>
          <p:nvPr/>
        </p:nvSpPr>
        <p:spPr>
          <a:xfrm>
            <a:off x="3033670" y="3862905"/>
            <a:ext cx="142875" cy="7662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429" tIns="45714" rIns="91429" bIns="45714" rtlCol="0" anchor="ctr"/>
          <a:lstStyle/>
          <a:p>
            <a:pPr algn="ctr"/>
            <a:endParaRPr lang="en-US"/>
          </a:p>
        </p:txBody>
      </p:sp>
      <p:cxnSp>
        <p:nvCxnSpPr>
          <p:cNvPr id="23" name="Straight Connector 22"/>
          <p:cNvCxnSpPr/>
          <p:nvPr/>
        </p:nvCxnSpPr>
        <p:spPr>
          <a:xfrm flipH="1">
            <a:off x="1590857" y="5819775"/>
            <a:ext cx="660274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6352510" y="4406767"/>
            <a:ext cx="2512233" cy="1477328"/>
          </a:xfrm>
          <a:prstGeom prst="rect">
            <a:avLst/>
          </a:prstGeom>
          <a:noFill/>
        </p:spPr>
        <p:txBody>
          <a:bodyPr wrap="square" lIns="91429" tIns="45714" rIns="91429" bIns="45714" rtlCol="0">
            <a:spAutoFit/>
          </a:bodyPr>
          <a:lstStyle/>
          <a:p>
            <a:r>
              <a:rPr lang="en-US" dirty="0" smtClean="0"/>
              <a:t>Low-level BBSA operations</a:t>
            </a:r>
          </a:p>
          <a:p>
            <a:r>
              <a:rPr lang="en-US" dirty="0" smtClean="0"/>
              <a:t>i.e., If Converged Statements, For loops, etc.</a:t>
            </a:r>
            <a:endParaRPr lang="en-US" dirty="0"/>
          </a:p>
        </p:txBody>
      </p:sp>
      <p:sp>
        <p:nvSpPr>
          <p:cNvPr id="25" name="TextBox 24"/>
          <p:cNvSpPr txBox="1"/>
          <p:nvPr/>
        </p:nvSpPr>
        <p:spPr>
          <a:xfrm>
            <a:off x="215837" y="6017177"/>
            <a:ext cx="2395678" cy="369332"/>
          </a:xfrm>
          <a:prstGeom prst="rect">
            <a:avLst/>
          </a:prstGeom>
          <a:noFill/>
        </p:spPr>
        <p:txBody>
          <a:bodyPr wrap="square" lIns="91429" tIns="45714" rIns="91429" bIns="45714" rtlCol="0">
            <a:spAutoFit/>
          </a:bodyPr>
          <a:lstStyle/>
          <a:p>
            <a:r>
              <a:rPr lang="en-US" dirty="0" smtClean="0"/>
              <a:t>Genetic Programming</a:t>
            </a:r>
            <a:endParaRPr lang="en-US" dirty="0"/>
          </a:p>
        </p:txBody>
      </p:sp>
    </p:spTree>
    <p:extLst>
      <p:ext uri="{BB962C8B-B14F-4D97-AF65-F5344CB8AC3E}">
        <p14:creationId xmlns:p14="http://schemas.microsoft.com/office/powerpoint/2010/main" val="11140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p:bldP spid="20" grpId="0"/>
      <p:bldP spid="22" grpId="0" animBg="1"/>
      <p:bldP spid="24" grpId="0"/>
      <p:bldP spid="2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a:t>
            </a:r>
            <a:endParaRPr lang="en-GB" dirty="0"/>
          </a:p>
        </p:txBody>
      </p:sp>
      <p:sp>
        <p:nvSpPr>
          <p:cNvPr id="3" name="Content Placeholder 2"/>
          <p:cNvSpPr>
            <a:spLocks noGrp="1"/>
          </p:cNvSpPr>
          <p:nvPr>
            <p:ph idx="1"/>
          </p:nvPr>
        </p:nvSpPr>
        <p:spPr>
          <a:xfrm>
            <a:off x="0" y="1340769"/>
            <a:ext cx="9144000" cy="5040560"/>
          </a:xfrm>
        </p:spPr>
        <p:txBody>
          <a:bodyPr>
            <a:noAutofit/>
          </a:bodyPr>
          <a:lstStyle/>
          <a:p>
            <a:pPr marL="514290" indent="-514290">
              <a:buFont typeface="+mj-lt"/>
              <a:buAutoNum type="arabicPeriod"/>
            </a:pPr>
            <a:r>
              <a:rPr lang="en-GB" sz="1600" dirty="0"/>
              <a:t>John Woodward. Computable and Incomputable Search Algorithms and Functions. IEEE International Conference on Intelligent Computing and Intelligent Systems (IEEE ICIS 2009), pages 871-875, Shanghai, China, November 20-22, 2009.</a:t>
            </a:r>
          </a:p>
          <a:p>
            <a:pPr marL="514290" indent="-514290">
              <a:buFont typeface="+mj-lt"/>
              <a:buAutoNum type="arabicPeriod"/>
            </a:pPr>
            <a:r>
              <a:rPr lang="en-GB" sz="1600" dirty="0"/>
              <a:t>John Woodward. The Necessity of Meta Bias in Search Algorithms. International Conference on Computational Intelligence and Software Engineering (</a:t>
            </a:r>
            <a:r>
              <a:rPr lang="en-GB" sz="1600" dirty="0" err="1"/>
              <a:t>CiSE</a:t>
            </a:r>
            <a:r>
              <a:rPr lang="en-GB" sz="1600" dirty="0"/>
              <a:t>), pages 1-4, Wuhan, China, December 10-12, 2010.</a:t>
            </a:r>
          </a:p>
          <a:p>
            <a:pPr marL="514290" indent="-514290">
              <a:buFont typeface="+mj-lt"/>
              <a:buAutoNum type="arabicPeriod"/>
            </a:pPr>
            <a:r>
              <a:rPr lang="en-GB" sz="1600" dirty="0"/>
              <a:t>John Woodward &amp; </a:t>
            </a:r>
            <a:r>
              <a:rPr lang="en-GB" sz="1600" dirty="0" err="1"/>
              <a:t>Ruibin</a:t>
            </a:r>
            <a:r>
              <a:rPr lang="en-GB" sz="1600" dirty="0"/>
              <a:t> Bai. Why Evolution is not a Good Paradigm for Program Induction: A Critique of Genetic Programming. In Proceedings of the first ACM/SIGEVO Summit on Genetic and Evolutionary Computation, pages 593-600, Shanghai, China, June 12-14, 2009.</a:t>
            </a:r>
          </a:p>
          <a:p>
            <a:pPr marL="514290" indent="-514290">
              <a:buFont typeface="+mj-lt"/>
              <a:buAutoNum type="arabicPeriod"/>
            </a:pPr>
            <a:r>
              <a:rPr lang="en-GB" sz="1600" dirty="0"/>
              <a:t>Jerry Swan, John Woodward, Ender </a:t>
            </a:r>
            <a:r>
              <a:rPr lang="en-GB" sz="1600" dirty="0" err="1"/>
              <a:t>Ozcan</a:t>
            </a:r>
            <a:r>
              <a:rPr lang="en-GB" sz="1600" dirty="0"/>
              <a:t>, Graham Kendall, Edmund Burke. Searching the Hyper-heuristic Design Space. Cognitive Computation, 6:66-73, 2014.</a:t>
            </a:r>
          </a:p>
          <a:p>
            <a:pPr marL="514290" indent="-514290">
              <a:buFont typeface="+mj-lt"/>
              <a:buAutoNum type="arabicPeriod"/>
            </a:pPr>
            <a:r>
              <a:rPr lang="en-GB" sz="1600" dirty="0"/>
              <a:t>Gisele L. Pappa, Gabriela Ochoa, Matthew R. Hyde, Alex A. Freitas, John Woodward, Jerry Swan. Contrasting meta-learning and hyper-heuristic research. Genetic Programming and Evolvable Machines, 15:3-35, 2014.</a:t>
            </a:r>
          </a:p>
          <a:p>
            <a:pPr marL="514290" indent="-514290">
              <a:buFont typeface="+mj-lt"/>
              <a:buAutoNum type="arabicPeriod"/>
            </a:pPr>
            <a:r>
              <a:rPr lang="en-GB" sz="1600" dirty="0"/>
              <a:t>Edmund K. Burke, Matthew Hyde, Graham Kendall, and John Woodward. Automating the Packing Heuristic Design Process with Genetic Programming. Evolutionary Computation, 20(1):63-89, 2012.</a:t>
            </a:r>
          </a:p>
          <a:p>
            <a:pPr marL="514290" indent="-514290">
              <a:buFont typeface="+mj-lt"/>
              <a:buAutoNum type="arabicPeriod"/>
            </a:pPr>
            <a:r>
              <a:rPr lang="en-GB" sz="1600" dirty="0"/>
              <a:t>Edmund K. Burke, Matthew R. Hyde, Graham Kendall, and John Woodward. A Genetic Programming Hyper-Heuristic Approach for Evolving Two Dimensional Strip Packing Heuristics. IEEE Transactions on Evolutionary Computation, 14(6):942-958, December 2010.</a:t>
            </a:r>
          </a:p>
        </p:txBody>
      </p:sp>
      <p:sp>
        <p:nvSpPr>
          <p:cNvPr id="6" name="Slide Number Placeholder 5"/>
          <p:cNvSpPr>
            <a:spLocks noGrp="1"/>
          </p:cNvSpPr>
          <p:nvPr>
            <p:ph type="sldNum" sz="quarter" idx="12"/>
          </p:nvPr>
        </p:nvSpPr>
        <p:spPr/>
        <p:txBody>
          <a:bodyPr/>
          <a:lstStyle/>
          <a:p>
            <a:fld id="{5A9B7FCB-BB9F-4259-BABC-810197A49197}" type="slidenum">
              <a:rPr lang="en-GB" smtClean="0"/>
              <a:pPr/>
              <a:t>95</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66B042AF-0314-42F5-AC17-3EC6437DBF41}" type="datetime3">
              <a:rPr lang="en-GB" smtClean="0"/>
              <a:t>14 November, 2017</a:t>
            </a:fld>
            <a:endParaRPr lang="en-GB" dirty="0"/>
          </a:p>
        </p:txBody>
      </p:sp>
    </p:spTree>
    <p:extLst>
      <p:ext uri="{BB962C8B-B14F-4D97-AF65-F5344CB8AC3E}">
        <p14:creationId xmlns:p14="http://schemas.microsoft.com/office/powerpoint/2010/main" val="2378781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dirty="0" smtClean="0"/>
              <a:t>2</a:t>
            </a:r>
            <a:endParaRPr lang="en-GB" dirty="0"/>
          </a:p>
        </p:txBody>
      </p:sp>
      <p:sp>
        <p:nvSpPr>
          <p:cNvPr id="3" name="Content Placeholder 2"/>
          <p:cNvSpPr>
            <a:spLocks noGrp="1"/>
          </p:cNvSpPr>
          <p:nvPr>
            <p:ph idx="1"/>
          </p:nvPr>
        </p:nvSpPr>
        <p:spPr>
          <a:xfrm>
            <a:off x="0" y="1268760"/>
            <a:ext cx="9144000" cy="4752528"/>
          </a:xfrm>
        </p:spPr>
        <p:txBody>
          <a:bodyPr>
            <a:noAutofit/>
          </a:bodyPr>
          <a:lstStyle/>
          <a:p>
            <a:pPr>
              <a:buFont typeface="+mj-lt"/>
              <a:buAutoNum type="arabicPeriod" startAt="8"/>
            </a:pPr>
            <a:r>
              <a:rPr lang="en-GB" sz="1600" dirty="0"/>
              <a:t>Edmund K. Burke, Matthew R. Hyde, Graham Kendall, Gabriela Ochoa, Ender </a:t>
            </a:r>
            <a:r>
              <a:rPr lang="en-GB" sz="1600" dirty="0" err="1"/>
              <a:t>Ozcan</a:t>
            </a:r>
            <a:r>
              <a:rPr lang="en-GB" sz="1600" dirty="0"/>
              <a:t> and John R. Woodward. Exploring Hyper-heuristic Methodologies with Genetic Programming, Computational Intelligence: Collaboration, Fusion and Emergence, In C. Mumford and L. Jain (eds.), Intelligent Systems Reference Library, Springer, pp. 177-201, 2009.</a:t>
            </a:r>
          </a:p>
          <a:p>
            <a:pPr>
              <a:buFont typeface="+mj-lt"/>
              <a:buAutoNum type="arabicPeriod" startAt="8"/>
            </a:pPr>
            <a:r>
              <a:rPr lang="en-GB" sz="1600" dirty="0"/>
              <a:t>Edmund K. Burke, Matthew Hyde, Graham Kendall and John R. Woodward. The Scalability of Evolved On Line Bin Packing Heuristics. In Proceedings of the IEEE Congress on Evolutionary Computation, pages 2530-2537, September 25-28, 2007.</a:t>
            </a:r>
          </a:p>
          <a:p>
            <a:pPr>
              <a:buFont typeface="+mj-lt"/>
              <a:buAutoNum type="arabicPeriod" startAt="8"/>
            </a:pPr>
            <a:r>
              <a:rPr lang="en-GB" sz="1600" dirty="0"/>
              <a:t>R. </a:t>
            </a:r>
            <a:r>
              <a:rPr lang="en-GB" sz="1600" dirty="0" err="1"/>
              <a:t>Poli</a:t>
            </a:r>
            <a:r>
              <a:rPr lang="en-GB" sz="1600" dirty="0"/>
              <a:t>, John R. Woodward, and Edmund K. Burke. A Histogram-matching Approach to the Evolution of Bin-packing Strategies. In Proceedings of the IEEE Congress on Evolutionary Computation, pages 3500-3507, September 25-28, 2007.</a:t>
            </a:r>
          </a:p>
          <a:p>
            <a:pPr>
              <a:buFont typeface="+mj-lt"/>
              <a:buAutoNum type="arabicPeriod" startAt="8"/>
            </a:pPr>
            <a:r>
              <a:rPr lang="en-GB" sz="1600" dirty="0"/>
              <a:t>Edmund K. Burke, Matthew Hyde, Graham Kendall, and John Woodward. Automatic Heuristic Generation with Genetic Programming: Evolving a Jack-of-all-Trades or a Master of One, In Proceedings of the Genetic and Evolutionary Computation Conference, pages 1559-1565, London, UK, July 2007.</a:t>
            </a:r>
          </a:p>
          <a:p>
            <a:pPr>
              <a:buFont typeface="+mj-lt"/>
              <a:buAutoNum type="arabicPeriod" startAt="8"/>
            </a:pPr>
            <a:r>
              <a:rPr lang="en-GB" sz="1600" dirty="0"/>
              <a:t>John R. Woodward and Jerry Swan. Template Method Hyper-heuristics, Metaheuristic Design Patterns (</a:t>
            </a:r>
            <a:r>
              <a:rPr lang="en-GB" sz="1600" dirty="0" err="1"/>
              <a:t>MetaDeeP</a:t>
            </a:r>
            <a:r>
              <a:rPr lang="en-GB" sz="1600" dirty="0"/>
              <a:t>) workshop, GECCO Comp’14, pages 1437-1438, Vancouver, Canada, July 12-16, 2014.</a:t>
            </a:r>
          </a:p>
          <a:p>
            <a:pPr>
              <a:buFont typeface="+mj-lt"/>
              <a:buAutoNum type="arabicPeriod" startAt="8"/>
            </a:pPr>
            <a:r>
              <a:rPr lang="en-GB" sz="1600" dirty="0" err="1"/>
              <a:t>Saemundur</a:t>
            </a:r>
            <a:r>
              <a:rPr lang="en-GB" sz="1600" dirty="0"/>
              <a:t> O. </a:t>
            </a:r>
            <a:r>
              <a:rPr lang="en-GB" sz="1600" dirty="0" err="1"/>
              <a:t>Haraldsson</a:t>
            </a:r>
            <a:r>
              <a:rPr lang="en-GB" sz="1600" dirty="0"/>
              <a:t> and John R. Woodward, Automated Design of Algorithms and Genetic Improvement: Contrast and Commonalities, 4th Workshop on Automatic Design of Algorithms (ECADA), GECCO Comp ‘14, pages 1373-1380, Vancouver, Canada, July 12-16, 2014.</a:t>
            </a:r>
          </a:p>
        </p:txBody>
      </p:sp>
      <p:sp>
        <p:nvSpPr>
          <p:cNvPr id="6" name="Slide Number Placeholder 5"/>
          <p:cNvSpPr>
            <a:spLocks noGrp="1"/>
          </p:cNvSpPr>
          <p:nvPr>
            <p:ph type="sldNum" sz="quarter" idx="12"/>
          </p:nvPr>
        </p:nvSpPr>
        <p:spPr/>
        <p:txBody>
          <a:bodyPr/>
          <a:lstStyle/>
          <a:p>
            <a:fld id="{5A9B7FCB-BB9F-4259-BABC-810197A49197}" type="slidenum">
              <a:rPr lang="en-GB" smtClean="0"/>
              <a:pPr/>
              <a:t>96</a:t>
            </a:fld>
            <a:endParaRPr lang="en-GB" dirty="0"/>
          </a:p>
        </p:txBody>
      </p:sp>
      <p:sp>
        <p:nvSpPr>
          <p:cNvPr id="7" name="Footer Placeholder 6"/>
          <p:cNvSpPr>
            <a:spLocks noGrp="1"/>
          </p:cNvSpPr>
          <p:nvPr>
            <p:ph type="ftr" sz="quarter" idx="11"/>
          </p:nvPr>
        </p:nvSpPr>
        <p:spPr/>
        <p:txBody>
          <a:bodyPr/>
          <a:lstStyle/>
          <a:p>
            <a:r>
              <a:rPr lang="en-US" dirty="0" smtClean="0"/>
              <a:t>John R. Woodward, Daniel R. Tauritz</a:t>
            </a:r>
            <a:endParaRPr lang="en-GB" dirty="0"/>
          </a:p>
        </p:txBody>
      </p:sp>
      <p:sp>
        <p:nvSpPr>
          <p:cNvPr id="8" name="Date Placeholder 7"/>
          <p:cNvSpPr>
            <a:spLocks noGrp="1"/>
          </p:cNvSpPr>
          <p:nvPr>
            <p:ph type="dt" sz="half" idx="10"/>
          </p:nvPr>
        </p:nvSpPr>
        <p:spPr/>
        <p:txBody>
          <a:bodyPr/>
          <a:lstStyle/>
          <a:p>
            <a:fld id="{792C3B1D-7A2A-423A-A3EB-A4C293D85BC2}" type="datetime3">
              <a:rPr lang="en-GB" smtClean="0"/>
              <a:t>14 November, 2017</a:t>
            </a:fld>
            <a:endParaRPr lang="en-GB" dirty="0"/>
          </a:p>
        </p:txBody>
      </p:sp>
    </p:spTree>
    <p:extLst>
      <p:ext uri="{BB962C8B-B14F-4D97-AF65-F5344CB8AC3E}">
        <p14:creationId xmlns:p14="http://schemas.microsoft.com/office/powerpoint/2010/main" val="36122374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6"/>
            <a:ext cx="8229600" cy="1143000"/>
          </a:xfrm>
        </p:spPr>
        <p:txBody>
          <a:bodyPr/>
          <a:lstStyle/>
          <a:p>
            <a:r>
              <a:rPr lang="en-GB" dirty="0"/>
              <a:t>References </a:t>
            </a:r>
            <a:r>
              <a:rPr lang="en-GB" dirty="0" smtClean="0"/>
              <a:t>3</a:t>
            </a:r>
            <a:endParaRPr lang="en-GB" dirty="0"/>
          </a:p>
        </p:txBody>
      </p:sp>
      <p:sp>
        <p:nvSpPr>
          <p:cNvPr id="3" name="Content Placeholder 2"/>
          <p:cNvSpPr>
            <a:spLocks noGrp="1"/>
          </p:cNvSpPr>
          <p:nvPr>
            <p:ph idx="1"/>
          </p:nvPr>
        </p:nvSpPr>
        <p:spPr>
          <a:xfrm>
            <a:off x="0" y="980729"/>
            <a:ext cx="9108504" cy="5184576"/>
          </a:xfrm>
        </p:spPr>
        <p:txBody>
          <a:bodyPr>
            <a:noAutofit/>
          </a:bodyPr>
          <a:lstStyle/>
          <a:p>
            <a:pPr>
              <a:buFont typeface="+mj-lt"/>
              <a:buAutoNum type="arabicPeriod" startAt="14"/>
            </a:pPr>
            <a:r>
              <a:rPr lang="en-GB" sz="1600" dirty="0"/>
              <a:t>John R. Woodward, Simon P. Martin and Jerry Swan. Benchmarks That Matter For Genetic Programming, 4th Workshop on Evolutionary Computation for the Automated Design of Algorithms (ECADA), GECCO Comp ‘14, pages 1397-1404, Vancouver, Canada, July 12-16, 2014. </a:t>
            </a:r>
          </a:p>
          <a:p>
            <a:pPr>
              <a:buFont typeface="+mj-lt"/>
              <a:buAutoNum type="arabicPeriod" startAt="14"/>
            </a:pPr>
            <a:r>
              <a:rPr lang="en-GB" sz="1600" dirty="0"/>
              <a:t>John R. Woodward and Jerry Swan. The Automatic Generation of Mutation Operators for Genetic Algorithms, 2nd Workshop on Evolutionary Computation for the Automated Design of Algorithms (ECADA), GECCO Comp’ 12, pages 67-74, Philadelphia, U.S.A., July 7-11, 2012.</a:t>
            </a:r>
          </a:p>
          <a:p>
            <a:pPr>
              <a:buFont typeface="+mj-lt"/>
              <a:buAutoNum type="arabicPeriod" startAt="14"/>
            </a:pPr>
            <a:r>
              <a:rPr lang="en-GB" sz="1600" dirty="0"/>
              <a:t>John R. Woodward and Jerry Swan. Automatically Designing Selection Heuristics. 1st Workshop on Evolutionary Computation for Designing Generic Algorithms, pages 583-590, Dublin, Ireland, 2011.</a:t>
            </a:r>
          </a:p>
          <a:p>
            <a:pPr>
              <a:buFont typeface="+mj-lt"/>
              <a:buAutoNum type="arabicPeriod" startAt="14"/>
            </a:pPr>
            <a:r>
              <a:rPr lang="en-GB" sz="1600" dirty="0"/>
              <a:t>Edmund K. Burke, Matthew Hyde, Graham Kendall, Gabriela Ochoa, Ender </a:t>
            </a:r>
            <a:r>
              <a:rPr lang="en-GB" sz="1600" dirty="0" err="1"/>
              <a:t>Ozcan</a:t>
            </a:r>
            <a:r>
              <a:rPr lang="en-GB" sz="1600" dirty="0"/>
              <a:t>, and John Woodward. A Classification of Hyper-heuristics Approaches, Handbook of Metaheuristics, pages 449-468, International Series in Operations Research &amp; Management Science, M. </a:t>
            </a:r>
            <a:r>
              <a:rPr lang="en-GB" sz="1600" dirty="0" err="1"/>
              <a:t>Gendreau</a:t>
            </a:r>
            <a:r>
              <a:rPr lang="en-GB" sz="1600" dirty="0"/>
              <a:t> and J-Y </a:t>
            </a:r>
            <a:r>
              <a:rPr lang="en-GB" sz="1600" dirty="0" err="1"/>
              <a:t>Potvin</a:t>
            </a:r>
            <a:r>
              <a:rPr lang="en-GB" sz="1600" dirty="0"/>
              <a:t> (Eds.), Springer, 2010.</a:t>
            </a:r>
          </a:p>
          <a:p>
            <a:pPr>
              <a:buFont typeface="+mj-lt"/>
              <a:buAutoNum type="arabicPeriod" startAt="14"/>
            </a:pPr>
            <a:r>
              <a:rPr lang="en-GB" sz="1600" dirty="0" err="1"/>
              <a:t>Libin</a:t>
            </a:r>
            <a:r>
              <a:rPr lang="en-GB" sz="1600" dirty="0"/>
              <a:t> Hong and John Woodward and Jingpeng Li and Ender </a:t>
            </a:r>
            <a:r>
              <a:rPr lang="en-GB" sz="1600" dirty="0" err="1"/>
              <a:t>Ozcan</a:t>
            </a:r>
            <a:r>
              <a:rPr lang="en-GB" sz="1600" dirty="0"/>
              <a:t>. Automated Design of Probability Distributions as Mutation Operators for Evolutionary Programming Using Genetic Programming. Proceedings of the 16th European Conference on Genetic Programming (</a:t>
            </a:r>
            <a:r>
              <a:rPr lang="en-GB" sz="1600" dirty="0" err="1"/>
              <a:t>EuroGP</a:t>
            </a:r>
            <a:r>
              <a:rPr lang="en-GB" sz="1600" dirty="0"/>
              <a:t> 2013), volume 7831, pages 85-96, Vienna, Austria, April 3-5, 2013.</a:t>
            </a:r>
          </a:p>
          <a:p>
            <a:pPr>
              <a:buFont typeface="+mj-lt"/>
              <a:buAutoNum type="arabicPeriod" startAt="14"/>
            </a:pPr>
            <a:r>
              <a:rPr lang="en-US" sz="1600" dirty="0"/>
              <a:t>Ekaterina A. </a:t>
            </a:r>
            <a:r>
              <a:rPr lang="en-US" sz="1600" dirty="0" err="1"/>
              <a:t>Smorodkina</a:t>
            </a:r>
            <a:r>
              <a:rPr lang="en-US" sz="1600" dirty="0"/>
              <a:t> and Daniel R. Tauritz. Toward Automating EA Configuration: the Parent Selection Stage. In Proceedings of CEC 2007 - IEEE Congress on Evolutionary Computation, pages 63-70, Singapore, September 25-28, 2007.</a:t>
            </a:r>
          </a:p>
        </p:txBody>
      </p:sp>
      <p:sp>
        <p:nvSpPr>
          <p:cNvPr id="6" name="Slide Number Placeholder 5"/>
          <p:cNvSpPr>
            <a:spLocks noGrp="1"/>
          </p:cNvSpPr>
          <p:nvPr>
            <p:ph type="sldNum" sz="quarter" idx="12"/>
          </p:nvPr>
        </p:nvSpPr>
        <p:spPr/>
        <p:txBody>
          <a:bodyPr/>
          <a:lstStyle/>
          <a:p>
            <a:fld id="{5A9B7FCB-BB9F-4259-BABC-810197A49197}" type="slidenum">
              <a:rPr lang="en-GB" smtClean="0"/>
              <a:pPr/>
              <a:t>97</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122781EE-70CD-476F-B0B7-A175C9F746A4}" type="datetime3">
              <a:rPr lang="en-GB" smtClean="0"/>
              <a:t>14 November, 2017</a:t>
            </a:fld>
            <a:endParaRPr lang="en-GB" dirty="0"/>
          </a:p>
        </p:txBody>
      </p:sp>
    </p:spTree>
    <p:extLst>
      <p:ext uri="{BB962C8B-B14F-4D97-AF65-F5344CB8AC3E}">
        <p14:creationId xmlns:p14="http://schemas.microsoft.com/office/powerpoint/2010/main" val="30982358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63548"/>
          </a:xfrm>
        </p:spPr>
        <p:txBody>
          <a:bodyPr/>
          <a:lstStyle/>
          <a:p>
            <a:r>
              <a:rPr lang="en-GB" dirty="0"/>
              <a:t>References 4</a:t>
            </a:r>
          </a:p>
        </p:txBody>
      </p:sp>
      <p:sp>
        <p:nvSpPr>
          <p:cNvPr id="3" name="Content Placeholder 2"/>
          <p:cNvSpPr>
            <a:spLocks noGrp="1"/>
          </p:cNvSpPr>
          <p:nvPr>
            <p:ph idx="1"/>
          </p:nvPr>
        </p:nvSpPr>
        <p:spPr>
          <a:xfrm>
            <a:off x="26211" y="1124744"/>
            <a:ext cx="9144000" cy="5256584"/>
          </a:xfrm>
        </p:spPr>
        <p:txBody>
          <a:bodyPr>
            <a:noAutofit/>
          </a:bodyPr>
          <a:lstStyle/>
          <a:p>
            <a:pPr>
              <a:buFont typeface="+mj-lt"/>
              <a:buAutoNum type="arabicPeriod" startAt="20"/>
            </a:pPr>
            <a:r>
              <a:rPr lang="en-US" sz="1600" dirty="0"/>
              <a:t>Brian W. Goldman and Daniel R. Tauritz. Self-Configuring Crossover. In Proceedings of the 13th Annual Conference Companion on Genetic and Evolutionary Computation (GECCO '11), pages 575-582, Dublin, Ireland, July 12-16, 2011.</a:t>
            </a:r>
          </a:p>
          <a:p>
            <a:pPr>
              <a:buFont typeface="+mj-lt"/>
              <a:buAutoNum type="arabicPeriod" startAt="20"/>
            </a:pPr>
            <a:r>
              <a:rPr lang="en-US" sz="1600" dirty="0"/>
              <a:t>Matthew A. Martin and Daniel R. Tauritz. Evolving Black-Box Search Algorithms Employing Genetic Programming. In Proceedings of the 15th Annual Conference Companion on Genetic and Evolutionary Computation (GECCO '13), pages 1497-1504, Amsterdam, The Netherlands, July 6-10, 2013.</a:t>
            </a:r>
          </a:p>
          <a:p>
            <a:pPr>
              <a:buFont typeface="+mj-lt"/>
              <a:buAutoNum type="arabicPeriod" startAt="20"/>
            </a:pPr>
            <a:r>
              <a:rPr lang="en-US" sz="1600" dirty="0"/>
              <a:t>Nathaniel R. Kamrath, Brian W. Goldman and Daniel R. Tauritz. Using Supportive Coevolution to Evolve Self-Configuring Crossover. In Proceedings of the 15th Annual Conference Companion on Genetic and Evolutionary Computation (GECCO '13), pages 1489-1496, Amsterdam, The Netherlands, July 6-10, 2013.</a:t>
            </a:r>
          </a:p>
          <a:p>
            <a:pPr>
              <a:buFont typeface="+mj-lt"/>
              <a:buAutoNum type="arabicPeriod" startAt="20"/>
            </a:pPr>
            <a:r>
              <a:rPr lang="en-US" sz="1600" dirty="0"/>
              <a:t>Matthew A. Martin and Daniel R. Tauritz. A Problem Configuration Study of the Robustness of a Black-Box Search Algorithm Hyper-Heuristic. In Proceedings of the 16th Annual Conference Companion on Genetic and Evolutionary Computation (GECCO '14), pages 1389-1396, Vancouver, BC, Canada, July 12-16, 2014.</a:t>
            </a:r>
          </a:p>
          <a:p>
            <a:pPr>
              <a:buFont typeface="+mj-lt"/>
              <a:buAutoNum type="arabicPeriod" startAt="20"/>
            </a:pPr>
            <a:r>
              <a:rPr lang="en-US" sz="1600" dirty="0"/>
              <a:t>Sean Harris, Travis Bueter, and Daniel R. Tauritz. A Comparison of Genetic Programming Variants for Hyper-Heuristics. In Proceedings of the 17th Annual Conference Companion on Genetic and Evolutionary Computation (GECCO '15), pages 1043-1050, Madrid, Spain, July 11-15, 2015.</a:t>
            </a:r>
          </a:p>
          <a:p>
            <a:pPr>
              <a:buFont typeface="+mj-lt"/>
              <a:buAutoNum type="arabicPeriod" startAt="20"/>
            </a:pPr>
            <a:r>
              <a:rPr lang="en-US" sz="1600" dirty="0"/>
              <a:t>Matthew A. Martin and Daniel R. Tauritz. Hyper-Heuristics: A Study On Increasing Primitive-Space. In Proceedings of the 17th Annual Conference Companion on Genetic and Evolutionary Computation (GECCO '15), pages 1051-1058, Madrid, Spain, July 11-15, 2015.</a:t>
            </a:r>
            <a:endParaRPr lang="en-US" sz="1800" dirty="0"/>
          </a:p>
          <a:p>
            <a:pPr>
              <a:buAutoNum type="arabicPeriod" startAt="23"/>
            </a:pPr>
            <a:endParaRPr lang="en-US" sz="1800" dirty="0"/>
          </a:p>
          <a:p>
            <a:pPr marL="0" indent="0">
              <a:buNone/>
            </a:pPr>
            <a:endParaRPr lang="en-GB" sz="18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98</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FC01920F-66DE-409C-9025-22DB65872E9B}" type="datetime3">
              <a:rPr lang="en-GB" smtClean="0"/>
              <a:t>14 November, 2017</a:t>
            </a:fld>
            <a:endParaRPr lang="en-GB" dirty="0"/>
          </a:p>
        </p:txBody>
      </p:sp>
    </p:spTree>
    <p:extLst>
      <p:ext uri="{BB962C8B-B14F-4D97-AF65-F5344CB8AC3E}">
        <p14:creationId xmlns:p14="http://schemas.microsoft.com/office/powerpoint/2010/main" val="13602876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63548"/>
          </a:xfrm>
        </p:spPr>
        <p:txBody>
          <a:bodyPr/>
          <a:lstStyle/>
          <a:p>
            <a:r>
              <a:rPr lang="en-GB" dirty="0"/>
              <a:t>References </a:t>
            </a:r>
            <a:r>
              <a:rPr lang="en-GB" dirty="0" smtClean="0"/>
              <a:t>5</a:t>
            </a:r>
            <a:endParaRPr lang="en-GB" dirty="0"/>
          </a:p>
        </p:txBody>
      </p:sp>
      <p:sp>
        <p:nvSpPr>
          <p:cNvPr id="3" name="Content Placeholder 2"/>
          <p:cNvSpPr>
            <a:spLocks noGrp="1"/>
          </p:cNvSpPr>
          <p:nvPr>
            <p:ph idx="1"/>
          </p:nvPr>
        </p:nvSpPr>
        <p:spPr>
          <a:xfrm>
            <a:off x="0" y="1124744"/>
            <a:ext cx="9144000" cy="5400600"/>
          </a:xfrm>
        </p:spPr>
        <p:txBody>
          <a:bodyPr>
            <a:noAutofit/>
          </a:bodyPr>
          <a:lstStyle/>
          <a:p>
            <a:pPr>
              <a:buFont typeface="+mj-lt"/>
              <a:buAutoNum type="arabicPeriod" startAt="26"/>
            </a:pPr>
            <a:r>
              <a:rPr lang="en-US" sz="1600" dirty="0"/>
              <a:t>Alex R. Bertels and Daniel R. Tauritz. Why Asynchronous Parallel Evolution is the Future of Hyper-heuristics: A CDCL SAT Solver Case Study. In Proceedings of the 18</a:t>
            </a:r>
            <a:r>
              <a:rPr lang="en-US" sz="1600" baseline="30000" dirty="0"/>
              <a:t>th</a:t>
            </a:r>
            <a:r>
              <a:rPr lang="en-US" sz="1600" dirty="0"/>
              <a:t> Annual Conference Companion on Genetic and Evolutionary Computation (GECCO `16), pages 1359-1365, Denver, Colorado, USA, July 20-24, 2016.</a:t>
            </a:r>
          </a:p>
          <a:p>
            <a:pPr>
              <a:buFont typeface="+mj-lt"/>
              <a:buAutoNum type="arabicPeriod" startAt="26"/>
            </a:pPr>
            <a:r>
              <a:rPr lang="en-US" sz="1600" dirty="0"/>
              <a:t>Aaron S. Pope, Daniel R. Tauritz and Alexander D. Kent. Evolving Random Graph Generators: A Case for Increased Algorithmic Primitive Granularity. In Proceedings of the 2016 IEEE Symposium Series on Computational Intelligence (IEEE SSCI 2016), Athens, Greece, December 6-9, 2016.</a:t>
            </a:r>
          </a:p>
          <a:p>
            <a:pPr>
              <a:buFont typeface="+mj-lt"/>
              <a:buAutoNum type="arabicPeriod" startAt="26"/>
            </a:pPr>
            <a:r>
              <a:rPr lang="en-US" sz="1600" dirty="0"/>
              <a:t>Aaron S. Pope, Daniel R. Tauritz and Alexander D. Kent. Evolving Multi-level Graph Partitioning Algorithms. In Proceedings of the 2016 IEEE Symposium Series on Computational Intelligence (IEEE SSCI 2016), Athens, Greece, December 6-9, 2016.</a:t>
            </a:r>
          </a:p>
          <a:p>
            <a:pPr lvl="0">
              <a:buFont typeface="+mj-lt"/>
              <a:buAutoNum type="arabicPeriod" startAt="26"/>
            </a:pPr>
            <a:r>
              <a:rPr lang="en-US" sz="1600" dirty="0"/>
              <a:t>Islam Elnabarawy, Daniel R. Tauritz, Donald C. Wunsch. Evolutionary Computation for the Automated Design of Category Functions for Fuzzy ART: An Initial Exploration. To appear in Proceedings of the 19</a:t>
            </a:r>
            <a:r>
              <a:rPr lang="en-US" sz="1600" baseline="30000" dirty="0"/>
              <a:t>th</a:t>
            </a:r>
            <a:r>
              <a:rPr lang="en-US" sz="1600" dirty="0"/>
              <a:t> Annual Conference Companion on Genetic and Evolutionary Computation (GECCO’17), Berlin, Germany, July 15-19, 2017.</a:t>
            </a:r>
          </a:p>
          <a:p>
            <a:pPr>
              <a:buFont typeface="+mj-lt"/>
              <a:buAutoNum type="arabicPeriod" startAt="26"/>
            </a:pPr>
            <a:r>
              <a:rPr lang="en-US" sz="1600" dirty="0"/>
              <a:t>Adam Harter, Daniel R. Tauritz, William M. </a:t>
            </a:r>
            <a:r>
              <a:rPr lang="en-US" sz="1600" dirty="0" err="1"/>
              <a:t>Siever</a:t>
            </a:r>
            <a:r>
              <a:rPr lang="en-US" sz="1600" dirty="0"/>
              <a:t>. Asynchronous Parallel Cartesian Genetic Programming. To appear in Proceedings of the 19</a:t>
            </a:r>
            <a:r>
              <a:rPr lang="en-US" sz="1600" baseline="30000" dirty="0"/>
              <a:t>th</a:t>
            </a:r>
            <a:r>
              <a:rPr lang="en-US" sz="1600" dirty="0"/>
              <a:t> Annual Conference Companion on Genetic and Evolutionary Computation (GECCO’17), Berlin, Germany, July 15-19, 2017.</a:t>
            </a:r>
          </a:p>
          <a:p>
            <a:pPr>
              <a:buFont typeface="+mj-lt"/>
              <a:buAutoNum type="arabicPeriod" startAt="26"/>
            </a:pPr>
            <a:endParaRPr lang="en-US" sz="1600" dirty="0"/>
          </a:p>
          <a:p>
            <a:pPr>
              <a:buFont typeface="+mj-lt"/>
              <a:buAutoNum type="arabicPeriod" startAt="26"/>
            </a:pPr>
            <a:endParaRPr lang="en-US" sz="1600" dirty="0"/>
          </a:p>
          <a:p>
            <a:pPr>
              <a:buFont typeface="+mj-lt"/>
              <a:buAutoNum type="arabicPeriod" startAt="26"/>
            </a:pPr>
            <a:endParaRPr lang="en-US" sz="1800" dirty="0"/>
          </a:p>
          <a:p>
            <a:pPr>
              <a:buAutoNum type="arabicPeriod" startAt="23"/>
            </a:pPr>
            <a:endParaRPr lang="en-US" sz="1800" dirty="0"/>
          </a:p>
          <a:p>
            <a:pPr marL="0" indent="0">
              <a:buNone/>
            </a:pPr>
            <a:endParaRPr lang="en-GB" sz="1800"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99</a:t>
            </a:fld>
            <a:endParaRPr lang="en-GB" dirty="0"/>
          </a:p>
        </p:txBody>
      </p:sp>
      <p:sp>
        <p:nvSpPr>
          <p:cNvPr id="7" name="Footer Placeholder 6"/>
          <p:cNvSpPr>
            <a:spLocks noGrp="1"/>
          </p:cNvSpPr>
          <p:nvPr>
            <p:ph type="ftr" sz="quarter" idx="11"/>
          </p:nvPr>
        </p:nvSpPr>
        <p:spPr/>
        <p:txBody>
          <a:bodyPr/>
          <a:lstStyle/>
          <a:p>
            <a:r>
              <a:rPr lang="en-US" smtClean="0"/>
              <a:t>John R. Woodward, Daniel R. Tauritz</a:t>
            </a:r>
            <a:endParaRPr lang="en-GB" dirty="0"/>
          </a:p>
        </p:txBody>
      </p:sp>
      <p:sp>
        <p:nvSpPr>
          <p:cNvPr id="8" name="Date Placeholder 7"/>
          <p:cNvSpPr>
            <a:spLocks noGrp="1"/>
          </p:cNvSpPr>
          <p:nvPr>
            <p:ph type="dt" sz="half" idx="10"/>
          </p:nvPr>
        </p:nvSpPr>
        <p:spPr/>
        <p:txBody>
          <a:bodyPr/>
          <a:lstStyle/>
          <a:p>
            <a:fld id="{FC01920F-66DE-409C-9025-22DB65872E9B}" type="datetime3">
              <a:rPr lang="en-GB" smtClean="0"/>
              <a:t>14 November, 2017</a:t>
            </a:fld>
            <a:endParaRPr lang="en-GB" dirty="0"/>
          </a:p>
        </p:txBody>
      </p:sp>
    </p:spTree>
    <p:extLst>
      <p:ext uri="{BB962C8B-B14F-4D97-AF65-F5344CB8AC3E}">
        <p14:creationId xmlns:p14="http://schemas.microsoft.com/office/powerpoint/2010/main" val="1314189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3995</Words>
  <Application>Microsoft Office PowerPoint</Application>
  <PresentationFormat>Letter Paper (8.5x11 in)</PresentationFormat>
  <Paragraphs>864</Paragraphs>
  <Slides>99</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3" baseType="lpstr">
      <vt:lpstr>Arial</vt:lpstr>
      <vt:lpstr>Calibri</vt:lpstr>
      <vt:lpstr>Office Theme</vt:lpstr>
      <vt:lpstr>Equation</vt:lpstr>
      <vt:lpstr>Hyper-heuristics Tutorial</vt:lpstr>
      <vt:lpstr>Real-World Challenges</vt:lpstr>
      <vt:lpstr>Automated Design of Algorithms</vt:lpstr>
      <vt:lpstr>Hyper-heuristics</vt:lpstr>
      <vt:lpstr>Type of GP Matters: Experiment Description</vt:lpstr>
      <vt:lpstr>GP Individual Description</vt:lpstr>
      <vt:lpstr>3-SAT Problem</vt:lpstr>
      <vt:lpstr>Genetic Programming Nodes Used</vt:lpstr>
      <vt:lpstr>Results</vt:lpstr>
      <vt:lpstr>Results [24]</vt:lpstr>
      <vt:lpstr>Results</vt:lpstr>
      <vt:lpstr>Conclusions</vt:lpstr>
      <vt:lpstr>Case Study 1: The Automated Design of Crossover Operators [20]</vt:lpstr>
      <vt:lpstr>Motivation</vt:lpstr>
      <vt:lpstr>Some Possible Solutions</vt:lpstr>
      <vt:lpstr>Self-Configuring Crossover (SCX)</vt:lpstr>
      <vt:lpstr>Applying an SCX</vt:lpstr>
      <vt:lpstr>The Swap Primitive</vt:lpstr>
      <vt:lpstr>Applying an SCX</vt:lpstr>
      <vt:lpstr>The Merge Primitive</vt:lpstr>
      <vt:lpstr>Applying an SCX</vt:lpstr>
      <vt:lpstr>The Inline Construct</vt:lpstr>
      <vt:lpstr>Applying an SCX</vt:lpstr>
      <vt:lpstr>Applying an SCX</vt:lpstr>
      <vt:lpstr>Evolving Crossovers</vt:lpstr>
      <vt:lpstr>Empirical Quality Assessment</vt:lpstr>
      <vt:lpstr>Adaptations: Rastrigin</vt:lpstr>
      <vt:lpstr>Adaptations: DTrap</vt:lpstr>
      <vt:lpstr>SCX Overhead</vt:lpstr>
      <vt:lpstr>Conclusions</vt:lpstr>
      <vt:lpstr>Case Study 2: The Automated Design of Black Box Search Algorithms [21, 23, 25]</vt:lpstr>
      <vt:lpstr>Approach</vt:lpstr>
      <vt:lpstr>Our Solution </vt:lpstr>
      <vt:lpstr>Our Solution</vt:lpstr>
      <vt:lpstr>Parse Tree</vt:lpstr>
      <vt:lpstr>Primitive Types</vt:lpstr>
      <vt:lpstr>Variation Primitives</vt:lpstr>
      <vt:lpstr>Selection Primitives</vt:lpstr>
      <vt:lpstr>Set-Operation Primitives</vt:lpstr>
      <vt:lpstr>Evaluation Primitive</vt:lpstr>
      <vt:lpstr>Terminal Primitives</vt:lpstr>
      <vt:lpstr>Meta-Genetic Program</vt:lpstr>
      <vt:lpstr>BBSA Evaluation</vt:lpstr>
      <vt:lpstr>Termination Conditions</vt:lpstr>
      <vt:lpstr>Proof of Concept Testing</vt:lpstr>
      <vt:lpstr>Proof of Concept Testing (cont.)</vt:lpstr>
      <vt:lpstr>Results</vt:lpstr>
      <vt:lpstr>Results:  Bit-Length = 100 Trap Size = 5</vt:lpstr>
      <vt:lpstr>Results:  Bit-Length = 200 Trap Size = 5</vt:lpstr>
      <vt:lpstr>Results:  Bit-Length = 105 Trap Size = 7</vt:lpstr>
      <vt:lpstr>Results:  Bit-Length = 210 Trap Size = 7</vt:lpstr>
      <vt:lpstr>PowerPoint Presentation</vt:lpstr>
      <vt:lpstr>BBSA1</vt:lpstr>
      <vt:lpstr>BBSA2</vt:lpstr>
      <vt:lpstr>BBSA3</vt:lpstr>
      <vt:lpstr>BBSA2</vt:lpstr>
      <vt:lpstr>Over-Specialization</vt:lpstr>
      <vt:lpstr>Robustness</vt:lpstr>
      <vt:lpstr>Robustness</vt:lpstr>
      <vt:lpstr>Multi-Sampling</vt:lpstr>
      <vt:lpstr>Multi-Sample Testing</vt:lpstr>
      <vt:lpstr>Multi-Sample Testing (cont.)</vt:lpstr>
      <vt:lpstr>Initial Test Problem Configurations</vt:lpstr>
      <vt:lpstr>Initial Results</vt:lpstr>
      <vt:lpstr>Problem Configuration Landscape Analysis</vt:lpstr>
      <vt:lpstr>Results: Multi-Sampling Level 1</vt:lpstr>
      <vt:lpstr>Results: Multi-Sampling Level 2</vt:lpstr>
      <vt:lpstr>Results: Multi-Sampling Level 3</vt:lpstr>
      <vt:lpstr>Results: Multi-Sampling Level 4</vt:lpstr>
      <vt:lpstr>Results: Multi-Sampling Level 5</vt:lpstr>
      <vt:lpstr>Results: EA Comparison</vt:lpstr>
      <vt:lpstr>Robustness: Fallibility</vt:lpstr>
      <vt:lpstr>Robustness: Fallibility</vt:lpstr>
      <vt:lpstr>Robustness: Applicability</vt:lpstr>
      <vt:lpstr>Robustness: Fallibility</vt:lpstr>
      <vt:lpstr>Drawbacks</vt:lpstr>
      <vt:lpstr>Summary of Multi-Sample Improvements</vt:lpstr>
      <vt:lpstr>Case Study 3: Evolving Random Graph Generators: A Case for Increased Algorithmic Primitive Granularity [27]</vt:lpstr>
      <vt:lpstr>Random Graphs</vt:lpstr>
      <vt:lpstr>Traditional Random Graph Models</vt:lpstr>
      <vt:lpstr>Automated Random Graph Model Design</vt:lpstr>
      <vt:lpstr>Hyper-heuristic Approach</vt:lpstr>
      <vt:lpstr>Previous Attempts at Evolving Random Graph Generators</vt:lpstr>
      <vt:lpstr>Increased Algorithmic Primitive Granularity</vt:lpstr>
      <vt:lpstr>Methodology</vt:lpstr>
      <vt:lpstr>Primitive Operations</vt:lpstr>
      <vt:lpstr>Example Evolved Random Graph Generator</vt:lpstr>
      <vt:lpstr>Reproducing Erdös-Rényi</vt:lpstr>
      <vt:lpstr>Reproducing Random Community Graphs</vt:lpstr>
      <vt:lpstr>Evolved Random Collaboration Network Generator</vt:lpstr>
      <vt:lpstr>Conclusion</vt:lpstr>
      <vt:lpstr>Some Final Thoughts</vt:lpstr>
      <vt:lpstr>Challenges in Hyper-heuristics</vt:lpstr>
      <vt:lpstr>Primitive Granularity</vt:lpstr>
      <vt:lpstr>References 1</vt:lpstr>
      <vt:lpstr>References 2</vt:lpstr>
      <vt:lpstr>References 3</vt:lpstr>
      <vt:lpstr>References 4</vt:lpstr>
      <vt:lpstr>References 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Hyper-heuristics Tutorial</dc:title>
  <dc:creator>John R Woodward</dc:creator>
  <cp:lastModifiedBy>Tauritz, Daniel R.</cp:lastModifiedBy>
  <cp:revision>45</cp:revision>
  <cp:lastPrinted>2017-04-30T22:30:19Z</cp:lastPrinted>
  <dcterms:created xsi:type="dcterms:W3CDTF">2016-03-16T15:04:12Z</dcterms:created>
  <dcterms:modified xsi:type="dcterms:W3CDTF">2017-11-14T20:00:08Z</dcterms:modified>
</cp:coreProperties>
</file>